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3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7" r:id="rId5"/>
    <p:sldId id="266" r:id="rId6"/>
    <p:sldId id="259" r:id="rId7"/>
    <p:sldId id="260" r:id="rId8"/>
    <p:sldId id="269" r:id="rId9"/>
    <p:sldId id="270" r:id="rId10"/>
    <p:sldId id="271" r:id="rId11"/>
    <p:sldId id="273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81"/>
  </p:normalViewPr>
  <p:slideViewPr>
    <p:cSldViewPr snapToGrid="0" snapToObjects="1">
      <p:cViewPr varScale="1">
        <p:scale>
          <a:sx n="107" d="100"/>
          <a:sy n="107" d="100"/>
        </p:scale>
        <p:origin x="4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4550AE-5607-4545-8FC8-6667A9CD7F10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A84ECE-7731-4342-8DEE-09D7718EF4F2}">
      <dgm:prSet phldrT="[Text]" custT="1"/>
      <dgm:spPr/>
      <dgm:t>
        <a:bodyPr/>
        <a:lstStyle/>
        <a:p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Research Problem</a:t>
          </a:r>
        </a:p>
      </dgm:t>
    </dgm:pt>
    <dgm:pt modelId="{F7803F7D-4696-3A43-8E27-F66993AD4D44}" type="parTrans" cxnId="{EBB50731-F445-554F-A207-E8B60ACC49EC}">
      <dgm:prSet/>
      <dgm:spPr/>
      <dgm:t>
        <a:bodyPr/>
        <a:lstStyle/>
        <a:p>
          <a:endParaRPr lang="en-US"/>
        </a:p>
      </dgm:t>
    </dgm:pt>
    <dgm:pt modelId="{F8444627-9987-F24E-B8E8-A6C22FABBA2F}" type="sibTrans" cxnId="{EBB50731-F445-554F-A207-E8B60ACC49EC}">
      <dgm:prSet/>
      <dgm:spPr/>
      <dgm:t>
        <a:bodyPr/>
        <a:lstStyle/>
        <a:p>
          <a:endParaRPr lang="en-US"/>
        </a:p>
      </dgm:t>
    </dgm:pt>
    <dgm:pt modelId="{E2A4D31A-60E6-C74F-A717-5D613E708A4E}">
      <dgm:prSet phldrT="[Text]"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MY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Implementing neural network approaches to solve the Rubik’s Cube have struggled to succeed without human help and have had to rely on hand-engineered features and group theory to systematically find solutions.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E7460B7-60BF-874B-9F35-9A49569DE521}" type="parTrans" cxnId="{3CF4BFE1-ADA1-CD4C-8A41-95650E4C0C2A}">
      <dgm:prSet/>
      <dgm:spPr/>
      <dgm:t>
        <a:bodyPr/>
        <a:lstStyle/>
        <a:p>
          <a:endParaRPr lang="en-US"/>
        </a:p>
      </dgm:t>
    </dgm:pt>
    <dgm:pt modelId="{A7FA03C5-BA45-2146-8F5F-A5398830B5BC}" type="sibTrans" cxnId="{3CF4BFE1-ADA1-CD4C-8A41-95650E4C0C2A}">
      <dgm:prSet/>
      <dgm:spPr/>
      <dgm:t>
        <a:bodyPr/>
        <a:lstStyle/>
        <a:p>
          <a:endParaRPr lang="en-US"/>
        </a:p>
      </dgm:t>
    </dgm:pt>
    <dgm:pt modelId="{7C1A2E7D-F7BE-9F4B-AF85-1119A825A824}">
      <dgm:prSet phldrT="[Text]" custT="1"/>
      <dgm:spPr/>
      <dgm:t>
        <a:bodyPr/>
        <a:lstStyle/>
        <a:p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</a:p>
        <a:p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Question</a:t>
          </a:r>
        </a:p>
      </dgm:t>
    </dgm:pt>
    <dgm:pt modelId="{BF110477-8BC8-824B-A052-5D13E3B4DB67}" type="parTrans" cxnId="{49187649-0875-0949-AAEA-24C2F4581CB1}">
      <dgm:prSet/>
      <dgm:spPr/>
      <dgm:t>
        <a:bodyPr/>
        <a:lstStyle/>
        <a:p>
          <a:endParaRPr lang="en-US"/>
        </a:p>
      </dgm:t>
    </dgm:pt>
    <dgm:pt modelId="{E1543FB4-3709-F142-A05A-EA80805FDEB1}" type="sibTrans" cxnId="{49187649-0875-0949-AAEA-24C2F4581CB1}">
      <dgm:prSet/>
      <dgm:spPr/>
      <dgm:t>
        <a:bodyPr/>
        <a:lstStyle/>
        <a:p>
          <a:endParaRPr lang="en-US"/>
        </a:p>
      </dgm:t>
    </dgm:pt>
    <dgm:pt modelId="{A26C394C-E787-3F4F-A78A-01B67B57A647}">
      <dgm:prSet phldrT="[Text]"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How to obtain a valuable function automatically, so that the whole problem-solving process is free of human knowledge.</a:t>
          </a:r>
        </a:p>
      </dgm:t>
    </dgm:pt>
    <dgm:pt modelId="{86300A19-80A1-6C4A-84EA-A42D13CC46A7}" type="parTrans" cxnId="{191DF1F3-14F1-5543-A4A0-C91C4C7E1F69}">
      <dgm:prSet/>
      <dgm:spPr/>
      <dgm:t>
        <a:bodyPr/>
        <a:lstStyle/>
        <a:p>
          <a:endParaRPr lang="en-US"/>
        </a:p>
      </dgm:t>
    </dgm:pt>
    <dgm:pt modelId="{E330E9C0-C373-2447-AA7B-D64EEEB5BC25}" type="sibTrans" cxnId="{191DF1F3-14F1-5543-A4A0-C91C4C7E1F69}">
      <dgm:prSet/>
      <dgm:spPr/>
      <dgm:t>
        <a:bodyPr/>
        <a:lstStyle/>
        <a:p>
          <a:endParaRPr lang="en-US"/>
        </a:p>
      </dgm:t>
    </dgm:pt>
    <dgm:pt modelId="{EFB00F2E-26F9-0446-8321-5CA012E26BC7}">
      <dgm:prSet phldrT="[Text]" custT="1"/>
      <dgm:spPr/>
      <dgm:t>
        <a:bodyPr/>
        <a:lstStyle/>
        <a:p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</a:p>
        <a:p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Objective</a:t>
          </a:r>
        </a:p>
      </dgm:t>
    </dgm:pt>
    <dgm:pt modelId="{6D09B240-1696-C04E-9AC2-23DA54AC8983}" type="parTrans" cxnId="{A1A0CFCA-40E3-8A46-86AF-D75F25DCBBFD}">
      <dgm:prSet/>
      <dgm:spPr/>
      <dgm:t>
        <a:bodyPr/>
        <a:lstStyle/>
        <a:p>
          <a:endParaRPr lang="en-US"/>
        </a:p>
      </dgm:t>
    </dgm:pt>
    <dgm:pt modelId="{62478EAB-8E56-7C46-AC94-77252BC40963}" type="sibTrans" cxnId="{A1A0CFCA-40E3-8A46-86AF-D75F25DCBBFD}">
      <dgm:prSet/>
      <dgm:spPr/>
      <dgm:t>
        <a:bodyPr/>
        <a:lstStyle/>
        <a:p>
          <a:endParaRPr lang="en-US"/>
        </a:p>
      </dgm:t>
    </dgm:pt>
    <dgm:pt modelId="{8A3DF090-C75A-C247-B5F6-DDBBEB913E17}">
      <dgm:prSet phldrT="[Text]"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To obtain valuable heuristic functions automatically, so that the whole problem-solving process is free of human knowledge. </a:t>
          </a:r>
        </a:p>
      </dgm:t>
    </dgm:pt>
    <dgm:pt modelId="{B15B0566-C8CE-BA49-8FDC-94A7804BD6A7}" type="parTrans" cxnId="{9740A697-C6E1-FF44-8829-C0898501D71E}">
      <dgm:prSet/>
      <dgm:spPr/>
      <dgm:t>
        <a:bodyPr/>
        <a:lstStyle/>
        <a:p>
          <a:endParaRPr lang="en-US"/>
        </a:p>
      </dgm:t>
    </dgm:pt>
    <dgm:pt modelId="{4418C1B2-DCB5-A64B-A1E3-69F21C052F51}" type="sibTrans" cxnId="{9740A697-C6E1-FF44-8829-C0898501D71E}">
      <dgm:prSet/>
      <dgm:spPr/>
      <dgm:t>
        <a:bodyPr/>
        <a:lstStyle/>
        <a:p>
          <a:endParaRPr lang="en-US"/>
        </a:p>
      </dgm:t>
    </dgm:pt>
    <dgm:pt modelId="{012957A5-7503-144C-BB4D-52AD9753D04F}">
      <dgm:prSet custT="1"/>
      <dgm:spPr/>
      <dgm:t>
        <a:bodyPr/>
        <a:lstStyle/>
        <a:p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</a:p>
        <a:p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Significant</a:t>
          </a:r>
        </a:p>
      </dgm:t>
    </dgm:pt>
    <dgm:pt modelId="{23D6600A-30FC-2F48-85BE-7A7D31FEE104}" type="parTrans" cxnId="{A93E80D5-735C-D64F-94AB-0A6C889F8300}">
      <dgm:prSet/>
      <dgm:spPr/>
      <dgm:t>
        <a:bodyPr/>
        <a:lstStyle/>
        <a:p>
          <a:endParaRPr lang="en-US"/>
        </a:p>
      </dgm:t>
    </dgm:pt>
    <dgm:pt modelId="{F1084728-5A7C-CE4B-8E50-B700F078FC49}" type="sibTrans" cxnId="{A93E80D5-735C-D64F-94AB-0A6C889F8300}">
      <dgm:prSet/>
      <dgm:spPr/>
      <dgm:t>
        <a:bodyPr/>
        <a:lstStyle/>
        <a:p>
          <a:endParaRPr lang="en-US"/>
        </a:p>
      </dgm:t>
    </dgm:pt>
    <dgm:pt modelId="{48D71FDE-ECC5-4842-BC96-96B404A7808F}">
      <dgm:prSet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The finding of this research paper is to obtain valuable heuristic functions that the whole problem-solving process is free of human knowledge and as use heuristic algorithm rules that will perform random walks backwards from a goal state and try to learn how far they reached rules are from the goal. </a:t>
          </a:r>
        </a:p>
      </dgm:t>
    </dgm:pt>
    <dgm:pt modelId="{91051CCB-F0DD-F94F-9459-CD70CDCFA59E}" type="parTrans" cxnId="{20E4E229-6B24-B340-8402-BC54F637F80E}">
      <dgm:prSet/>
      <dgm:spPr/>
      <dgm:t>
        <a:bodyPr/>
        <a:lstStyle/>
        <a:p>
          <a:endParaRPr lang="en-US"/>
        </a:p>
      </dgm:t>
    </dgm:pt>
    <dgm:pt modelId="{065A391E-8A24-1547-98F8-E0132C27BB08}" type="sibTrans" cxnId="{20E4E229-6B24-B340-8402-BC54F637F80E}">
      <dgm:prSet/>
      <dgm:spPr/>
      <dgm:t>
        <a:bodyPr/>
        <a:lstStyle/>
        <a:p>
          <a:endParaRPr lang="en-US"/>
        </a:p>
      </dgm:t>
    </dgm:pt>
    <dgm:pt modelId="{E527394F-F174-EC4C-B584-0E436BCB3933}">
      <dgm:prSet custT="1"/>
      <dgm:spPr/>
      <dgm:t>
        <a:bodyPr/>
        <a:lstStyle/>
        <a:p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Research Delivery</a:t>
          </a:r>
        </a:p>
      </dgm:t>
    </dgm:pt>
    <dgm:pt modelId="{DA772DD7-FA0B-C747-AF4A-097CE692FD2A}" type="parTrans" cxnId="{7CEEA5DB-FB7A-1245-A321-CB7AD078A05E}">
      <dgm:prSet/>
      <dgm:spPr/>
      <dgm:t>
        <a:bodyPr/>
        <a:lstStyle/>
        <a:p>
          <a:endParaRPr lang="en-US"/>
        </a:p>
      </dgm:t>
    </dgm:pt>
    <dgm:pt modelId="{835D0188-5111-544E-938B-767D4F3F4F93}" type="sibTrans" cxnId="{7CEEA5DB-FB7A-1245-A321-CB7AD078A05E}">
      <dgm:prSet/>
      <dgm:spPr/>
      <dgm:t>
        <a:bodyPr/>
        <a:lstStyle/>
        <a:p>
          <a:endParaRPr lang="en-US"/>
        </a:p>
      </dgm:t>
    </dgm:pt>
    <dgm:pt modelId="{8402774A-0698-B64E-B671-68E0C5CF8C3C}">
      <dgm:prSet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To prove this research paper and experiment of neural network using heuristic learning is the best choice to solve Rubik’s Cube.</a:t>
          </a:r>
        </a:p>
      </dgm:t>
    </dgm:pt>
    <dgm:pt modelId="{9C62A2FF-67AC-F047-B15C-53CB5BE8C428}" type="parTrans" cxnId="{73008FDF-A2F0-DC4C-82BD-51ACBB7302F5}">
      <dgm:prSet/>
      <dgm:spPr/>
      <dgm:t>
        <a:bodyPr/>
        <a:lstStyle/>
        <a:p>
          <a:endParaRPr lang="en-US"/>
        </a:p>
      </dgm:t>
    </dgm:pt>
    <dgm:pt modelId="{C49E0C82-081C-2740-9C9E-C764BDFED0BC}" type="sibTrans" cxnId="{73008FDF-A2F0-DC4C-82BD-51ACBB7302F5}">
      <dgm:prSet/>
      <dgm:spPr/>
      <dgm:t>
        <a:bodyPr/>
        <a:lstStyle/>
        <a:p>
          <a:endParaRPr lang="en-US"/>
        </a:p>
      </dgm:t>
    </dgm:pt>
    <dgm:pt modelId="{27D9047F-D380-8546-B9C4-9FF03079B6AA}">
      <dgm:prSet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How to use the rules of an algorithm that performs from a goal state and try to learn from the goal how far it can reach the rules.</a:t>
          </a:r>
          <a:endParaRPr lang="en-MY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89895C4-1E2C-784C-900A-3726120650F9}" type="parTrans" cxnId="{74E78FB8-9742-9346-979A-521ECF1ACF0F}">
      <dgm:prSet/>
      <dgm:spPr/>
      <dgm:t>
        <a:bodyPr/>
        <a:lstStyle/>
        <a:p>
          <a:endParaRPr lang="en-GB"/>
        </a:p>
      </dgm:t>
    </dgm:pt>
    <dgm:pt modelId="{F6EF2C53-63F9-7A42-BE1D-7C7BDB3FDB9B}" type="sibTrans" cxnId="{74E78FB8-9742-9346-979A-521ECF1ACF0F}">
      <dgm:prSet/>
      <dgm:spPr/>
      <dgm:t>
        <a:bodyPr/>
        <a:lstStyle/>
        <a:p>
          <a:endParaRPr lang="en-GB"/>
        </a:p>
      </dgm:t>
    </dgm:pt>
    <dgm:pt modelId="{05923D0E-5DD7-D043-A3A0-4BF7DEF61293}">
      <dgm:prSet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To use heuristic rules of the algorithm to perform random walks back from the goal state and try to learn how far the goal has been achieved. </a:t>
          </a:r>
          <a:endParaRPr lang="en-MY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BDD2040-9E16-A949-927D-89B6E5139673}" type="parTrans" cxnId="{2D04D1F1-5E1C-5042-B7E6-AD17DA975EAD}">
      <dgm:prSet/>
      <dgm:spPr/>
      <dgm:t>
        <a:bodyPr/>
        <a:lstStyle/>
        <a:p>
          <a:endParaRPr lang="en-GB"/>
        </a:p>
      </dgm:t>
    </dgm:pt>
    <dgm:pt modelId="{901E0084-EE17-C949-9ECE-77610B599EEB}" type="sibTrans" cxnId="{2D04D1F1-5E1C-5042-B7E6-AD17DA975EAD}">
      <dgm:prSet/>
      <dgm:spPr/>
      <dgm:t>
        <a:bodyPr/>
        <a:lstStyle/>
        <a:p>
          <a:endParaRPr lang="en-GB"/>
        </a:p>
      </dgm:t>
    </dgm:pt>
    <dgm:pt modelId="{C83113F0-C227-794A-8D84-E0015D3C0D47}" type="pres">
      <dgm:prSet presAssocID="{364550AE-5607-4545-8FC8-6667A9CD7F10}" presName="linearFlow" presStyleCnt="0">
        <dgm:presLayoutVars>
          <dgm:dir/>
          <dgm:animLvl val="lvl"/>
          <dgm:resizeHandles val="exact"/>
        </dgm:presLayoutVars>
      </dgm:prSet>
      <dgm:spPr/>
    </dgm:pt>
    <dgm:pt modelId="{5B539C8E-D692-E847-A205-97CE586188E3}" type="pres">
      <dgm:prSet presAssocID="{ABA84ECE-7731-4342-8DEE-09D7718EF4F2}" presName="composite" presStyleCnt="0"/>
      <dgm:spPr/>
    </dgm:pt>
    <dgm:pt modelId="{BEE964F7-22F8-D541-AD61-9AD9FF0CF382}" type="pres">
      <dgm:prSet presAssocID="{ABA84ECE-7731-4342-8DEE-09D7718EF4F2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78D78FDB-FDD7-4B47-8FC4-D1B82910CB98}" type="pres">
      <dgm:prSet presAssocID="{ABA84ECE-7731-4342-8DEE-09D7718EF4F2}" presName="descendantText" presStyleLbl="alignAcc1" presStyleIdx="0" presStyleCnt="5" custLinFactY="-100000" custLinFactNeighborX="794" custLinFactNeighborY="-167408">
        <dgm:presLayoutVars>
          <dgm:bulletEnabled val="1"/>
        </dgm:presLayoutVars>
      </dgm:prSet>
      <dgm:spPr/>
    </dgm:pt>
    <dgm:pt modelId="{C0310C75-98BB-8D4A-8DBE-320C790A5ECE}" type="pres">
      <dgm:prSet presAssocID="{F8444627-9987-F24E-B8E8-A6C22FABBA2F}" presName="sp" presStyleCnt="0"/>
      <dgm:spPr/>
    </dgm:pt>
    <dgm:pt modelId="{8A279B27-036F-ED4E-9CE8-D74097931684}" type="pres">
      <dgm:prSet presAssocID="{7C1A2E7D-F7BE-9F4B-AF85-1119A825A824}" presName="composite" presStyleCnt="0"/>
      <dgm:spPr/>
    </dgm:pt>
    <dgm:pt modelId="{E40C0B5E-BFD5-204B-B848-F977E57FCA8A}" type="pres">
      <dgm:prSet presAssocID="{7C1A2E7D-F7BE-9F4B-AF85-1119A825A824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7C123266-1B90-114C-B293-98CDF6BFE38C}" type="pres">
      <dgm:prSet presAssocID="{7C1A2E7D-F7BE-9F4B-AF85-1119A825A824}" presName="descendantText" presStyleLbl="alignAcc1" presStyleIdx="1" presStyleCnt="5" custScaleY="122958">
        <dgm:presLayoutVars>
          <dgm:bulletEnabled val="1"/>
        </dgm:presLayoutVars>
      </dgm:prSet>
      <dgm:spPr/>
    </dgm:pt>
    <dgm:pt modelId="{235C6A98-A77A-C143-8699-5ABBA2E81618}" type="pres">
      <dgm:prSet presAssocID="{E1543FB4-3709-F142-A05A-EA80805FDEB1}" presName="sp" presStyleCnt="0"/>
      <dgm:spPr/>
    </dgm:pt>
    <dgm:pt modelId="{0B22069D-126C-3346-B72C-882294A8D19E}" type="pres">
      <dgm:prSet presAssocID="{EFB00F2E-26F9-0446-8321-5CA012E26BC7}" presName="composite" presStyleCnt="0"/>
      <dgm:spPr/>
    </dgm:pt>
    <dgm:pt modelId="{9F8BBE59-8193-2A4D-A05D-92042D9E06C0}" type="pres">
      <dgm:prSet presAssocID="{EFB00F2E-26F9-0446-8321-5CA012E26BC7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E92D8765-2F7D-CE46-9E39-B9773003938A}" type="pres">
      <dgm:prSet presAssocID="{EFB00F2E-26F9-0446-8321-5CA012E26BC7}" presName="descendantText" presStyleLbl="alignAcc1" presStyleIdx="2" presStyleCnt="5" custScaleY="125019" custLinFactNeighborY="4248">
        <dgm:presLayoutVars>
          <dgm:bulletEnabled val="1"/>
        </dgm:presLayoutVars>
      </dgm:prSet>
      <dgm:spPr/>
    </dgm:pt>
    <dgm:pt modelId="{6649BFB5-685B-7543-950A-89D801DC1A4A}" type="pres">
      <dgm:prSet presAssocID="{62478EAB-8E56-7C46-AC94-77252BC40963}" presName="sp" presStyleCnt="0"/>
      <dgm:spPr/>
    </dgm:pt>
    <dgm:pt modelId="{4E76F5F4-8EB5-534A-AC6A-8164200B11F4}" type="pres">
      <dgm:prSet presAssocID="{012957A5-7503-144C-BB4D-52AD9753D04F}" presName="composite" presStyleCnt="0"/>
      <dgm:spPr/>
    </dgm:pt>
    <dgm:pt modelId="{3ECD9277-BDB4-5E41-AFB2-6E3FB2E0CFED}" type="pres">
      <dgm:prSet presAssocID="{012957A5-7503-144C-BB4D-52AD9753D04F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E46DE474-4901-114A-94B0-3E7B3EB07318}" type="pres">
      <dgm:prSet presAssocID="{012957A5-7503-144C-BB4D-52AD9753D04F}" presName="descendantText" presStyleLbl="alignAcc1" presStyleIdx="3" presStyleCnt="5">
        <dgm:presLayoutVars>
          <dgm:bulletEnabled val="1"/>
        </dgm:presLayoutVars>
      </dgm:prSet>
      <dgm:spPr/>
    </dgm:pt>
    <dgm:pt modelId="{549A87E6-98F8-F74E-AE46-9A405DA3E554}" type="pres">
      <dgm:prSet presAssocID="{F1084728-5A7C-CE4B-8E50-B700F078FC49}" presName="sp" presStyleCnt="0"/>
      <dgm:spPr/>
    </dgm:pt>
    <dgm:pt modelId="{1CBD2F69-2C86-2242-93F1-E63A145AAC3D}" type="pres">
      <dgm:prSet presAssocID="{E527394F-F174-EC4C-B584-0E436BCB3933}" presName="composite" presStyleCnt="0"/>
      <dgm:spPr/>
    </dgm:pt>
    <dgm:pt modelId="{3E9DE18C-4F6D-9D41-B15F-D6DF5A548A86}" type="pres">
      <dgm:prSet presAssocID="{E527394F-F174-EC4C-B584-0E436BCB3933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EDED6727-9080-CD4D-9AD8-AF099729CA3C}" type="pres">
      <dgm:prSet presAssocID="{E527394F-F174-EC4C-B584-0E436BCB3933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2A568202-60C4-064D-982B-A0FE5D2AA0FD}" type="presOf" srcId="{05923D0E-5DD7-D043-A3A0-4BF7DEF61293}" destId="{E92D8765-2F7D-CE46-9E39-B9773003938A}" srcOrd="0" destOrd="1" presId="urn:microsoft.com/office/officeart/2005/8/layout/chevron2"/>
    <dgm:cxn modelId="{20E4E229-6B24-B340-8402-BC54F637F80E}" srcId="{012957A5-7503-144C-BB4D-52AD9753D04F}" destId="{48D71FDE-ECC5-4842-BC96-96B404A7808F}" srcOrd="0" destOrd="0" parTransId="{91051CCB-F0DD-F94F-9459-CD70CDCFA59E}" sibTransId="{065A391E-8A24-1547-98F8-E0132C27BB08}"/>
    <dgm:cxn modelId="{EBB50731-F445-554F-A207-E8B60ACC49EC}" srcId="{364550AE-5607-4545-8FC8-6667A9CD7F10}" destId="{ABA84ECE-7731-4342-8DEE-09D7718EF4F2}" srcOrd="0" destOrd="0" parTransId="{F7803F7D-4696-3A43-8E27-F66993AD4D44}" sibTransId="{F8444627-9987-F24E-B8E8-A6C22FABBA2F}"/>
    <dgm:cxn modelId="{60A9B046-CC25-104D-AF4D-E99ACE3D0866}" type="presOf" srcId="{E2A4D31A-60E6-C74F-A717-5D613E708A4E}" destId="{78D78FDB-FDD7-4B47-8FC4-D1B82910CB98}" srcOrd="0" destOrd="0" presId="urn:microsoft.com/office/officeart/2005/8/layout/chevron2"/>
    <dgm:cxn modelId="{49187649-0875-0949-AAEA-24C2F4581CB1}" srcId="{364550AE-5607-4545-8FC8-6667A9CD7F10}" destId="{7C1A2E7D-F7BE-9F4B-AF85-1119A825A824}" srcOrd="1" destOrd="0" parTransId="{BF110477-8BC8-824B-A052-5D13E3B4DB67}" sibTransId="{E1543FB4-3709-F142-A05A-EA80805FDEB1}"/>
    <dgm:cxn modelId="{3E92755C-1FF5-974C-8B14-F6E7E6C1F821}" type="presOf" srcId="{27D9047F-D380-8546-B9C4-9FF03079B6AA}" destId="{7C123266-1B90-114C-B293-98CDF6BFE38C}" srcOrd="0" destOrd="1" presId="urn:microsoft.com/office/officeart/2005/8/layout/chevron2"/>
    <dgm:cxn modelId="{2B6BD864-0345-5740-B03F-8D92C2B487DD}" type="presOf" srcId="{7C1A2E7D-F7BE-9F4B-AF85-1119A825A824}" destId="{E40C0B5E-BFD5-204B-B848-F977E57FCA8A}" srcOrd="0" destOrd="0" presId="urn:microsoft.com/office/officeart/2005/8/layout/chevron2"/>
    <dgm:cxn modelId="{AD62EE6F-4EE6-2441-BD5D-E2D661788D4D}" type="presOf" srcId="{8A3DF090-C75A-C247-B5F6-DDBBEB913E17}" destId="{E92D8765-2F7D-CE46-9E39-B9773003938A}" srcOrd="0" destOrd="0" presId="urn:microsoft.com/office/officeart/2005/8/layout/chevron2"/>
    <dgm:cxn modelId="{6376E384-629D-434A-859D-B5465A544A4C}" type="presOf" srcId="{012957A5-7503-144C-BB4D-52AD9753D04F}" destId="{3ECD9277-BDB4-5E41-AFB2-6E3FB2E0CFED}" srcOrd="0" destOrd="0" presId="urn:microsoft.com/office/officeart/2005/8/layout/chevron2"/>
    <dgm:cxn modelId="{EBC7FE84-EB15-8840-B5E3-AF89FB050730}" type="presOf" srcId="{ABA84ECE-7731-4342-8DEE-09D7718EF4F2}" destId="{BEE964F7-22F8-D541-AD61-9AD9FF0CF382}" srcOrd="0" destOrd="0" presId="urn:microsoft.com/office/officeart/2005/8/layout/chevron2"/>
    <dgm:cxn modelId="{9740A697-C6E1-FF44-8829-C0898501D71E}" srcId="{EFB00F2E-26F9-0446-8321-5CA012E26BC7}" destId="{8A3DF090-C75A-C247-B5F6-DDBBEB913E17}" srcOrd="0" destOrd="0" parTransId="{B15B0566-C8CE-BA49-8FDC-94A7804BD6A7}" sibTransId="{4418C1B2-DCB5-A64B-A1E3-69F21C052F51}"/>
    <dgm:cxn modelId="{1D39B297-BA18-604B-B9AF-99A91FC8C90B}" type="presOf" srcId="{8402774A-0698-B64E-B671-68E0C5CF8C3C}" destId="{EDED6727-9080-CD4D-9AD8-AF099729CA3C}" srcOrd="0" destOrd="0" presId="urn:microsoft.com/office/officeart/2005/8/layout/chevron2"/>
    <dgm:cxn modelId="{74E78FB8-9742-9346-979A-521ECF1ACF0F}" srcId="{7C1A2E7D-F7BE-9F4B-AF85-1119A825A824}" destId="{27D9047F-D380-8546-B9C4-9FF03079B6AA}" srcOrd="1" destOrd="0" parTransId="{C89895C4-1E2C-784C-900A-3726120650F9}" sibTransId="{F6EF2C53-63F9-7A42-BE1D-7C7BDB3FDB9B}"/>
    <dgm:cxn modelId="{2E3620BF-8CFB-934F-8964-45CC334367BE}" type="presOf" srcId="{A26C394C-E787-3F4F-A78A-01B67B57A647}" destId="{7C123266-1B90-114C-B293-98CDF6BFE38C}" srcOrd="0" destOrd="0" presId="urn:microsoft.com/office/officeart/2005/8/layout/chevron2"/>
    <dgm:cxn modelId="{A1A0CFCA-40E3-8A46-86AF-D75F25DCBBFD}" srcId="{364550AE-5607-4545-8FC8-6667A9CD7F10}" destId="{EFB00F2E-26F9-0446-8321-5CA012E26BC7}" srcOrd="2" destOrd="0" parTransId="{6D09B240-1696-C04E-9AC2-23DA54AC8983}" sibTransId="{62478EAB-8E56-7C46-AC94-77252BC40963}"/>
    <dgm:cxn modelId="{0D3CA1D3-A20E-7A4C-8A8C-F5F593F9F432}" type="presOf" srcId="{48D71FDE-ECC5-4842-BC96-96B404A7808F}" destId="{E46DE474-4901-114A-94B0-3E7B3EB07318}" srcOrd="0" destOrd="0" presId="urn:microsoft.com/office/officeart/2005/8/layout/chevron2"/>
    <dgm:cxn modelId="{A93E80D5-735C-D64F-94AB-0A6C889F8300}" srcId="{364550AE-5607-4545-8FC8-6667A9CD7F10}" destId="{012957A5-7503-144C-BB4D-52AD9753D04F}" srcOrd="3" destOrd="0" parTransId="{23D6600A-30FC-2F48-85BE-7A7D31FEE104}" sibTransId="{F1084728-5A7C-CE4B-8E50-B700F078FC49}"/>
    <dgm:cxn modelId="{268800DB-1259-A747-BF30-AD329CB31A2A}" type="presOf" srcId="{E527394F-F174-EC4C-B584-0E436BCB3933}" destId="{3E9DE18C-4F6D-9D41-B15F-D6DF5A548A86}" srcOrd="0" destOrd="0" presId="urn:microsoft.com/office/officeart/2005/8/layout/chevron2"/>
    <dgm:cxn modelId="{7CEEA5DB-FB7A-1245-A321-CB7AD078A05E}" srcId="{364550AE-5607-4545-8FC8-6667A9CD7F10}" destId="{E527394F-F174-EC4C-B584-0E436BCB3933}" srcOrd="4" destOrd="0" parTransId="{DA772DD7-FA0B-C747-AF4A-097CE692FD2A}" sibTransId="{835D0188-5111-544E-938B-767D4F3F4F93}"/>
    <dgm:cxn modelId="{73008FDF-A2F0-DC4C-82BD-51ACBB7302F5}" srcId="{E527394F-F174-EC4C-B584-0E436BCB3933}" destId="{8402774A-0698-B64E-B671-68E0C5CF8C3C}" srcOrd="0" destOrd="0" parTransId="{9C62A2FF-67AC-F047-B15C-53CB5BE8C428}" sibTransId="{C49E0C82-081C-2740-9C9E-C764BDFED0BC}"/>
    <dgm:cxn modelId="{3CF4BFE1-ADA1-CD4C-8A41-95650E4C0C2A}" srcId="{ABA84ECE-7731-4342-8DEE-09D7718EF4F2}" destId="{E2A4D31A-60E6-C74F-A717-5D613E708A4E}" srcOrd="0" destOrd="0" parTransId="{1E7460B7-60BF-874B-9F35-9A49569DE521}" sibTransId="{A7FA03C5-BA45-2146-8F5F-A5398830B5BC}"/>
    <dgm:cxn modelId="{2AF90AE5-AB1F-154D-927F-80D01C06DDF6}" type="presOf" srcId="{364550AE-5607-4545-8FC8-6667A9CD7F10}" destId="{C83113F0-C227-794A-8D84-E0015D3C0D47}" srcOrd="0" destOrd="0" presId="urn:microsoft.com/office/officeart/2005/8/layout/chevron2"/>
    <dgm:cxn modelId="{530F9BEB-528F-F547-977F-81AA85A8F474}" type="presOf" srcId="{EFB00F2E-26F9-0446-8321-5CA012E26BC7}" destId="{9F8BBE59-8193-2A4D-A05D-92042D9E06C0}" srcOrd="0" destOrd="0" presId="urn:microsoft.com/office/officeart/2005/8/layout/chevron2"/>
    <dgm:cxn modelId="{2D04D1F1-5E1C-5042-B7E6-AD17DA975EAD}" srcId="{EFB00F2E-26F9-0446-8321-5CA012E26BC7}" destId="{05923D0E-5DD7-D043-A3A0-4BF7DEF61293}" srcOrd="1" destOrd="0" parTransId="{0BDD2040-9E16-A949-927D-89B6E5139673}" sibTransId="{901E0084-EE17-C949-9ECE-77610B599EEB}"/>
    <dgm:cxn modelId="{191DF1F3-14F1-5543-A4A0-C91C4C7E1F69}" srcId="{7C1A2E7D-F7BE-9F4B-AF85-1119A825A824}" destId="{A26C394C-E787-3F4F-A78A-01B67B57A647}" srcOrd="0" destOrd="0" parTransId="{86300A19-80A1-6C4A-84EA-A42D13CC46A7}" sibTransId="{E330E9C0-C373-2447-AA7B-D64EEEB5BC25}"/>
    <dgm:cxn modelId="{3C30E789-4D07-6945-80C7-956BC08CB29F}" type="presParOf" srcId="{C83113F0-C227-794A-8D84-E0015D3C0D47}" destId="{5B539C8E-D692-E847-A205-97CE586188E3}" srcOrd="0" destOrd="0" presId="urn:microsoft.com/office/officeart/2005/8/layout/chevron2"/>
    <dgm:cxn modelId="{558953A7-9352-204E-8D39-D3F0BF346446}" type="presParOf" srcId="{5B539C8E-D692-E847-A205-97CE586188E3}" destId="{BEE964F7-22F8-D541-AD61-9AD9FF0CF382}" srcOrd="0" destOrd="0" presId="urn:microsoft.com/office/officeart/2005/8/layout/chevron2"/>
    <dgm:cxn modelId="{C1B60BB8-F409-974A-8D08-BEE9A2C36B83}" type="presParOf" srcId="{5B539C8E-D692-E847-A205-97CE586188E3}" destId="{78D78FDB-FDD7-4B47-8FC4-D1B82910CB98}" srcOrd="1" destOrd="0" presId="urn:microsoft.com/office/officeart/2005/8/layout/chevron2"/>
    <dgm:cxn modelId="{A5024984-CE74-E243-980A-BD70FB4FB4C3}" type="presParOf" srcId="{C83113F0-C227-794A-8D84-E0015D3C0D47}" destId="{C0310C75-98BB-8D4A-8DBE-320C790A5ECE}" srcOrd="1" destOrd="0" presId="urn:microsoft.com/office/officeart/2005/8/layout/chevron2"/>
    <dgm:cxn modelId="{D3DE23ED-5FB5-964A-B42C-8C0AF069542C}" type="presParOf" srcId="{C83113F0-C227-794A-8D84-E0015D3C0D47}" destId="{8A279B27-036F-ED4E-9CE8-D74097931684}" srcOrd="2" destOrd="0" presId="urn:microsoft.com/office/officeart/2005/8/layout/chevron2"/>
    <dgm:cxn modelId="{087D507B-D9E5-6F46-8C28-1C51169C41B0}" type="presParOf" srcId="{8A279B27-036F-ED4E-9CE8-D74097931684}" destId="{E40C0B5E-BFD5-204B-B848-F977E57FCA8A}" srcOrd="0" destOrd="0" presId="urn:microsoft.com/office/officeart/2005/8/layout/chevron2"/>
    <dgm:cxn modelId="{CAC35B01-CA35-2D4C-8DAC-7886BA38B9DA}" type="presParOf" srcId="{8A279B27-036F-ED4E-9CE8-D74097931684}" destId="{7C123266-1B90-114C-B293-98CDF6BFE38C}" srcOrd="1" destOrd="0" presId="urn:microsoft.com/office/officeart/2005/8/layout/chevron2"/>
    <dgm:cxn modelId="{55AD7A63-FCDA-3D44-AAA5-4F13C18938A4}" type="presParOf" srcId="{C83113F0-C227-794A-8D84-E0015D3C0D47}" destId="{235C6A98-A77A-C143-8699-5ABBA2E81618}" srcOrd="3" destOrd="0" presId="urn:microsoft.com/office/officeart/2005/8/layout/chevron2"/>
    <dgm:cxn modelId="{A8BCCA6C-9ED0-DC4F-A262-AC76BC8CE603}" type="presParOf" srcId="{C83113F0-C227-794A-8D84-E0015D3C0D47}" destId="{0B22069D-126C-3346-B72C-882294A8D19E}" srcOrd="4" destOrd="0" presId="urn:microsoft.com/office/officeart/2005/8/layout/chevron2"/>
    <dgm:cxn modelId="{01A2ADBA-D094-714F-8772-2227BE31B8E6}" type="presParOf" srcId="{0B22069D-126C-3346-B72C-882294A8D19E}" destId="{9F8BBE59-8193-2A4D-A05D-92042D9E06C0}" srcOrd="0" destOrd="0" presId="urn:microsoft.com/office/officeart/2005/8/layout/chevron2"/>
    <dgm:cxn modelId="{659E20EC-2486-804E-B680-371D797AEF5C}" type="presParOf" srcId="{0B22069D-126C-3346-B72C-882294A8D19E}" destId="{E92D8765-2F7D-CE46-9E39-B9773003938A}" srcOrd="1" destOrd="0" presId="urn:microsoft.com/office/officeart/2005/8/layout/chevron2"/>
    <dgm:cxn modelId="{571C2882-0F61-1346-8A4F-5594C5BF74B0}" type="presParOf" srcId="{C83113F0-C227-794A-8D84-E0015D3C0D47}" destId="{6649BFB5-685B-7543-950A-89D801DC1A4A}" srcOrd="5" destOrd="0" presId="urn:microsoft.com/office/officeart/2005/8/layout/chevron2"/>
    <dgm:cxn modelId="{F16BDD19-A2FD-024B-BA4B-62FCFC4F6EC7}" type="presParOf" srcId="{C83113F0-C227-794A-8D84-E0015D3C0D47}" destId="{4E76F5F4-8EB5-534A-AC6A-8164200B11F4}" srcOrd="6" destOrd="0" presId="urn:microsoft.com/office/officeart/2005/8/layout/chevron2"/>
    <dgm:cxn modelId="{1CA13CF0-D19C-FD4A-872A-81F34130A018}" type="presParOf" srcId="{4E76F5F4-8EB5-534A-AC6A-8164200B11F4}" destId="{3ECD9277-BDB4-5E41-AFB2-6E3FB2E0CFED}" srcOrd="0" destOrd="0" presId="urn:microsoft.com/office/officeart/2005/8/layout/chevron2"/>
    <dgm:cxn modelId="{F9A87D99-DB3B-9C4C-A2C5-4C89570D45E0}" type="presParOf" srcId="{4E76F5F4-8EB5-534A-AC6A-8164200B11F4}" destId="{E46DE474-4901-114A-94B0-3E7B3EB07318}" srcOrd="1" destOrd="0" presId="urn:microsoft.com/office/officeart/2005/8/layout/chevron2"/>
    <dgm:cxn modelId="{9489C859-9578-C042-8B93-B3BCEF619AB9}" type="presParOf" srcId="{C83113F0-C227-794A-8D84-E0015D3C0D47}" destId="{549A87E6-98F8-F74E-AE46-9A405DA3E554}" srcOrd="7" destOrd="0" presId="urn:microsoft.com/office/officeart/2005/8/layout/chevron2"/>
    <dgm:cxn modelId="{AB645D6A-8B1C-0349-94D4-E2D4B4012D0D}" type="presParOf" srcId="{C83113F0-C227-794A-8D84-E0015D3C0D47}" destId="{1CBD2F69-2C86-2242-93F1-E63A145AAC3D}" srcOrd="8" destOrd="0" presId="urn:microsoft.com/office/officeart/2005/8/layout/chevron2"/>
    <dgm:cxn modelId="{BA110C77-6378-C748-A02D-472561121B32}" type="presParOf" srcId="{1CBD2F69-2C86-2242-93F1-E63A145AAC3D}" destId="{3E9DE18C-4F6D-9D41-B15F-D6DF5A548A86}" srcOrd="0" destOrd="0" presId="urn:microsoft.com/office/officeart/2005/8/layout/chevron2"/>
    <dgm:cxn modelId="{91A8C5D1-4B6A-BB46-92DB-FEEE864F9A8B}" type="presParOf" srcId="{1CBD2F69-2C86-2242-93F1-E63A145AAC3D}" destId="{EDED6727-9080-CD4D-9AD8-AF099729CA3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4550AE-5607-4545-8FC8-6667A9CD7F10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A84ECE-7731-4342-8DEE-09D7718EF4F2}">
      <dgm:prSet phldrT="[Text]" custT="1"/>
      <dgm:spPr/>
      <dgm:t>
        <a:bodyPr/>
        <a:lstStyle/>
        <a:p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Approximate Function</a:t>
          </a:r>
        </a:p>
      </dgm:t>
    </dgm:pt>
    <dgm:pt modelId="{F7803F7D-4696-3A43-8E27-F66993AD4D44}" type="parTrans" cxnId="{EBB50731-F445-554F-A207-E8B60ACC49EC}">
      <dgm:prSet/>
      <dgm:spPr/>
      <dgm:t>
        <a:bodyPr/>
        <a:lstStyle/>
        <a:p>
          <a:endParaRPr lang="en-US"/>
        </a:p>
      </dgm:t>
    </dgm:pt>
    <dgm:pt modelId="{F8444627-9987-F24E-B8E8-A6C22FABBA2F}" type="sibTrans" cxnId="{EBB50731-F445-554F-A207-E8B60ACC49E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E2A4D31A-60E6-C74F-A717-5D613E708A4E}">
          <dgm:prSet phldrT="[Text]" custT="1"/>
          <dgm:spPr/>
          <dgm:t>
            <a:bodyPr/>
            <a:lstStyle/>
            <a:p>
              <a:pPr>
                <a:buFont typeface="Symbol" pitchFamily="2" charset="2"/>
                <a:buChar char=""/>
              </a:pPr>
              <a:r>
                <a:rPr lang="en-MY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Let </a:t>
              </a:r>
              <a14:m>
                <m:oMath xmlns:m="http://schemas.openxmlformats.org/officeDocument/2006/math">
                  <m:r>
                    <a:rPr lang="en-MY" sz="1600" i="1">
                      <a:latin typeface="Cambria Math" panose="02040503050406030204" pitchFamily="18" charset="0"/>
                    </a:rPr>
                    <m:t>𝐶</m:t>
                  </m:r>
                </m:oMath>
              </a14:m>
              <a:r>
                <a:rPr lang="en-MY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be the space of all 3 by 3 of Rubik’s Cube. The aim is to train a model that works closely with </a:t>
              </a:r>
              <a14:m>
                <m:oMath xmlns:m="http://schemas.openxmlformats.org/officeDocument/2006/math">
                  <m:sSup>
                    <m:sSupPr>
                      <m:ctrlPr>
                        <a:rPr lang="en-MY" sz="1600" i="1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MY" sz="1600" i="1">
                          <a:latin typeface="Cambria Math" panose="02040503050406030204" pitchFamily="18" charset="0"/>
                        </a:rPr>
                        <m:t>h</m:t>
                      </m:r>
                    </m:e>
                    <m:sup>
                      <m:r>
                        <a:rPr lang="en-MY" sz="1600" i="1">
                          <a:latin typeface="Cambria Math" panose="02040503050406030204" pitchFamily="18" charset="0"/>
                        </a:rPr>
                        <m:t>∗</m:t>
                      </m:r>
                    </m:sup>
                  </m:sSup>
                  <m:r>
                    <a:rPr lang="en-MY" sz="1600" i="1">
                      <a:latin typeface="Cambria Math" panose="02040503050406030204" pitchFamily="18" charset="0"/>
                    </a:rPr>
                    <m:t>:</m:t>
                  </m:r>
                  <m:r>
                    <a:rPr lang="en-MY" sz="1600" i="1">
                      <a:latin typeface="Cambria Math" panose="02040503050406030204" pitchFamily="18" charset="0"/>
                    </a:rPr>
                    <m:t>𝐶</m:t>
                  </m:r>
                  <m:r>
                    <a:rPr lang="en-MY" sz="1600" i="1">
                      <a:latin typeface="Cambria Math" panose="02040503050406030204" pitchFamily="18" charset="0"/>
                    </a:rPr>
                    <m:t> →</m:t>
                  </m:r>
                  <m:r>
                    <a:rPr lang="en-MY" sz="1600" i="1">
                      <a:latin typeface="Cambria Math" panose="02040503050406030204" pitchFamily="18" charset="0"/>
                    </a:rPr>
                    <m:t>ℕ</m:t>
                  </m:r>
                </m:oMath>
              </a14:m>
              <a:r>
                <a:rPr lang="en-MY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that maps every cube setup to its shortest distance from the target state. To achieve this, it is decided to train a regression model of the Deep Neural Network (DNN) in a supervised learning setup.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dgm:t>
        </dgm:pt>
      </mc:Choice>
      <mc:Fallback xmlns="">
        <dgm:pt modelId="{E2A4D31A-60E6-C74F-A717-5D613E708A4E}">
          <dgm:prSet phldrT="[Text]" custT="1"/>
          <dgm:spPr/>
          <dgm:t>
            <a:bodyPr/>
            <a:lstStyle/>
            <a:p>
              <a:pPr>
                <a:buFont typeface="Symbol" pitchFamily="2" charset="2"/>
                <a:buChar char=""/>
              </a:pPr>
              <a:r>
                <a:rPr lang="en-MY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Let </a:t>
              </a:r>
              <a:r>
                <a:rPr lang="en-MY" sz="1600" i="0"/>
                <a:t>𝐶</a:t>
              </a:r>
              <a:r>
                <a:rPr lang="en-MY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be the space of all 3 by 3 of Rubik’s Cube. The aim is to train a model that works closely with </a:t>
              </a:r>
              <a:r>
                <a:rPr lang="en-MY" sz="1600" i="0"/>
                <a:t>ℎ^∗:𝐶 →ℕ</a:t>
              </a:r>
              <a:r>
                <a:rPr lang="en-MY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that maps every cube setup to its shortest distance from the target state. To achieve this, it is decided to train a regression model of the Deep Neural Network (DNN) in a supervised learning setup.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dgm:t>
        </dgm:pt>
      </mc:Fallback>
    </mc:AlternateContent>
    <dgm:pt modelId="{1E7460B7-60BF-874B-9F35-9A49569DE521}" type="parTrans" cxnId="{3CF4BFE1-ADA1-CD4C-8A41-95650E4C0C2A}">
      <dgm:prSet/>
      <dgm:spPr/>
      <dgm:t>
        <a:bodyPr/>
        <a:lstStyle/>
        <a:p>
          <a:endParaRPr lang="en-US"/>
        </a:p>
      </dgm:t>
    </dgm:pt>
    <dgm:pt modelId="{A7FA03C5-BA45-2146-8F5F-A5398830B5BC}" type="sibTrans" cxnId="{3CF4BFE1-ADA1-CD4C-8A41-95650E4C0C2A}">
      <dgm:prSet/>
      <dgm:spPr/>
      <dgm:t>
        <a:bodyPr/>
        <a:lstStyle/>
        <a:p>
          <a:endParaRPr lang="en-US"/>
        </a:p>
      </dgm:t>
    </dgm:pt>
    <dgm:pt modelId="{A26C394C-E787-3F4F-A78A-01B67B57A647}">
      <dgm:prSet phldrT="[Text]"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400" b="1" u="none" dirty="0">
              <a:latin typeface="Times New Roman" panose="02020603050405020304" pitchFamily="18" charset="0"/>
              <a:cs typeface="Times New Roman" panose="02020603050405020304" pitchFamily="18" charset="0"/>
            </a:rPr>
            <a:t>Generating Sample Data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6300A19-80A1-6C4A-84EA-A42D13CC46A7}" type="parTrans" cxnId="{191DF1F3-14F1-5543-A4A0-C91C4C7E1F69}">
      <dgm:prSet/>
      <dgm:spPr/>
      <dgm:t>
        <a:bodyPr/>
        <a:lstStyle/>
        <a:p>
          <a:endParaRPr lang="en-US"/>
        </a:p>
      </dgm:t>
    </dgm:pt>
    <dgm:pt modelId="{E330E9C0-C373-2447-AA7B-D64EEEB5BC25}" type="sibTrans" cxnId="{191DF1F3-14F1-5543-A4A0-C91C4C7E1F69}">
      <dgm:prSet/>
      <dgm:spPr/>
      <dgm:t>
        <a:bodyPr/>
        <a:lstStyle/>
        <a:p>
          <a:endParaRPr lang="en-US"/>
        </a:p>
      </dgm:t>
    </dgm:pt>
    <dgm:pt modelId="{27D9047F-D380-8546-B9C4-9FF03079B6AA}">
      <dgm:prSet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MY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For the estimator training, it is essential to generate examples with a given distance from the objective — data examples of mixed cubes with distanced needed to be generated. In order to do this, went back randomly from an objective state. That provides a cube setup that is long, as it cannot be sure that there are no shorter walks that will produce the same result. </a:t>
          </a:r>
        </a:p>
      </dgm:t>
    </dgm:pt>
    <dgm:pt modelId="{C89895C4-1E2C-784C-900A-3726120650F9}" type="parTrans" cxnId="{74E78FB8-9742-9346-979A-521ECF1ACF0F}">
      <dgm:prSet/>
      <dgm:spPr/>
      <dgm:t>
        <a:bodyPr/>
        <a:lstStyle/>
        <a:p>
          <a:endParaRPr lang="en-GB"/>
        </a:p>
      </dgm:t>
    </dgm:pt>
    <dgm:pt modelId="{F6EF2C53-63F9-7A42-BE1D-7C7BDB3FDB9B}" type="sibTrans" cxnId="{74E78FB8-9742-9346-979A-521ECF1ACF0F}">
      <dgm:prSet/>
      <dgm:spPr/>
      <dgm:t>
        <a:bodyPr/>
        <a:lstStyle/>
        <a:p>
          <a:endParaRPr lang="en-GB"/>
        </a:p>
      </dgm:t>
    </dgm:pt>
    <dgm:pt modelId="{C83113F0-C227-794A-8D84-E0015D3C0D47}" type="pres">
      <dgm:prSet presAssocID="{364550AE-5607-4545-8FC8-6667A9CD7F10}" presName="linearFlow" presStyleCnt="0">
        <dgm:presLayoutVars>
          <dgm:dir/>
          <dgm:animLvl val="lvl"/>
          <dgm:resizeHandles val="exact"/>
        </dgm:presLayoutVars>
      </dgm:prSet>
      <dgm:spPr/>
    </dgm:pt>
    <dgm:pt modelId="{5B539C8E-D692-E847-A205-97CE586188E3}" type="pres">
      <dgm:prSet presAssocID="{ABA84ECE-7731-4342-8DEE-09D7718EF4F2}" presName="composite" presStyleCnt="0"/>
      <dgm:spPr/>
    </dgm:pt>
    <dgm:pt modelId="{BEE964F7-22F8-D541-AD61-9AD9FF0CF382}" type="pres">
      <dgm:prSet presAssocID="{ABA84ECE-7731-4342-8DEE-09D7718EF4F2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78D78FDB-FDD7-4B47-8FC4-D1B82910CB98}" type="pres">
      <dgm:prSet presAssocID="{ABA84ECE-7731-4342-8DEE-09D7718EF4F2}" presName="descendantText" presStyleLbl="alignAcc1" presStyleIdx="0" presStyleCnt="2" custLinFactY="-100000" custLinFactNeighborX="794" custLinFactNeighborY="-167408">
        <dgm:presLayoutVars>
          <dgm:bulletEnabled val="1"/>
        </dgm:presLayoutVars>
      </dgm:prSet>
      <dgm:spPr/>
    </dgm:pt>
    <dgm:pt modelId="{C0310C75-98BB-8D4A-8DBE-320C790A5ECE}" type="pres">
      <dgm:prSet presAssocID="{F8444627-9987-F24E-B8E8-A6C22FABBA2F}" presName="sp" presStyleCnt="0"/>
      <dgm:spPr/>
    </dgm:pt>
    <dgm:pt modelId="{23EDC686-7316-7548-84B9-F1F97404043C}" type="pres">
      <dgm:prSet presAssocID="{A26C394C-E787-3F4F-A78A-01B67B57A647}" presName="composite" presStyleCnt="0"/>
      <dgm:spPr/>
    </dgm:pt>
    <dgm:pt modelId="{E96FD1AA-0628-3B47-85A6-3A91611CCD30}" type="pres">
      <dgm:prSet presAssocID="{A26C394C-E787-3F4F-A78A-01B67B57A647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6F4BFD0B-EC07-C844-B518-A72E6CAEA630}" type="pres">
      <dgm:prSet presAssocID="{A26C394C-E787-3F4F-A78A-01B67B57A647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EBB50731-F445-554F-A207-E8B60ACC49EC}" srcId="{364550AE-5607-4545-8FC8-6667A9CD7F10}" destId="{ABA84ECE-7731-4342-8DEE-09D7718EF4F2}" srcOrd="0" destOrd="0" parTransId="{F7803F7D-4696-3A43-8E27-F66993AD4D44}" sibTransId="{F8444627-9987-F24E-B8E8-A6C22FABBA2F}"/>
    <dgm:cxn modelId="{60A9B046-CC25-104D-AF4D-E99ACE3D0866}" type="presOf" srcId="{E2A4D31A-60E6-C74F-A717-5D613E708A4E}" destId="{78D78FDB-FDD7-4B47-8FC4-D1B82910CB98}" srcOrd="0" destOrd="0" presId="urn:microsoft.com/office/officeart/2005/8/layout/chevron2"/>
    <dgm:cxn modelId="{EBC7FE84-EB15-8840-B5E3-AF89FB050730}" type="presOf" srcId="{ABA84ECE-7731-4342-8DEE-09D7718EF4F2}" destId="{BEE964F7-22F8-D541-AD61-9AD9FF0CF382}" srcOrd="0" destOrd="0" presId="urn:microsoft.com/office/officeart/2005/8/layout/chevron2"/>
    <dgm:cxn modelId="{C98F9DB3-5531-DE47-A60C-A136EDB1AC15}" type="presOf" srcId="{A26C394C-E787-3F4F-A78A-01B67B57A647}" destId="{E96FD1AA-0628-3B47-85A6-3A91611CCD30}" srcOrd="0" destOrd="0" presId="urn:microsoft.com/office/officeart/2005/8/layout/chevron2"/>
    <dgm:cxn modelId="{74E78FB8-9742-9346-979A-521ECF1ACF0F}" srcId="{A26C394C-E787-3F4F-A78A-01B67B57A647}" destId="{27D9047F-D380-8546-B9C4-9FF03079B6AA}" srcOrd="0" destOrd="0" parTransId="{C89895C4-1E2C-784C-900A-3726120650F9}" sibTransId="{F6EF2C53-63F9-7A42-BE1D-7C7BDB3FDB9B}"/>
    <dgm:cxn modelId="{2DF837CE-DE7D-0844-B87F-211F44598DDB}" type="presOf" srcId="{27D9047F-D380-8546-B9C4-9FF03079B6AA}" destId="{6F4BFD0B-EC07-C844-B518-A72E6CAEA630}" srcOrd="0" destOrd="0" presId="urn:microsoft.com/office/officeart/2005/8/layout/chevron2"/>
    <dgm:cxn modelId="{3CF4BFE1-ADA1-CD4C-8A41-95650E4C0C2A}" srcId="{ABA84ECE-7731-4342-8DEE-09D7718EF4F2}" destId="{E2A4D31A-60E6-C74F-A717-5D613E708A4E}" srcOrd="0" destOrd="0" parTransId="{1E7460B7-60BF-874B-9F35-9A49569DE521}" sibTransId="{A7FA03C5-BA45-2146-8F5F-A5398830B5BC}"/>
    <dgm:cxn modelId="{2AF90AE5-AB1F-154D-927F-80D01C06DDF6}" type="presOf" srcId="{364550AE-5607-4545-8FC8-6667A9CD7F10}" destId="{C83113F0-C227-794A-8D84-E0015D3C0D47}" srcOrd="0" destOrd="0" presId="urn:microsoft.com/office/officeart/2005/8/layout/chevron2"/>
    <dgm:cxn modelId="{191DF1F3-14F1-5543-A4A0-C91C4C7E1F69}" srcId="{364550AE-5607-4545-8FC8-6667A9CD7F10}" destId="{A26C394C-E787-3F4F-A78A-01B67B57A647}" srcOrd="1" destOrd="0" parTransId="{86300A19-80A1-6C4A-84EA-A42D13CC46A7}" sibTransId="{E330E9C0-C373-2447-AA7B-D64EEEB5BC25}"/>
    <dgm:cxn modelId="{3C30E789-4D07-6945-80C7-956BC08CB29F}" type="presParOf" srcId="{C83113F0-C227-794A-8D84-E0015D3C0D47}" destId="{5B539C8E-D692-E847-A205-97CE586188E3}" srcOrd="0" destOrd="0" presId="urn:microsoft.com/office/officeart/2005/8/layout/chevron2"/>
    <dgm:cxn modelId="{558953A7-9352-204E-8D39-D3F0BF346446}" type="presParOf" srcId="{5B539C8E-D692-E847-A205-97CE586188E3}" destId="{BEE964F7-22F8-D541-AD61-9AD9FF0CF382}" srcOrd="0" destOrd="0" presId="urn:microsoft.com/office/officeart/2005/8/layout/chevron2"/>
    <dgm:cxn modelId="{C1B60BB8-F409-974A-8D08-BEE9A2C36B83}" type="presParOf" srcId="{5B539C8E-D692-E847-A205-97CE586188E3}" destId="{78D78FDB-FDD7-4B47-8FC4-D1B82910CB98}" srcOrd="1" destOrd="0" presId="urn:microsoft.com/office/officeart/2005/8/layout/chevron2"/>
    <dgm:cxn modelId="{A5024984-CE74-E243-980A-BD70FB4FB4C3}" type="presParOf" srcId="{C83113F0-C227-794A-8D84-E0015D3C0D47}" destId="{C0310C75-98BB-8D4A-8DBE-320C790A5ECE}" srcOrd="1" destOrd="0" presId="urn:microsoft.com/office/officeart/2005/8/layout/chevron2"/>
    <dgm:cxn modelId="{B5C7D3ED-F943-6644-808A-B25446106E47}" type="presParOf" srcId="{C83113F0-C227-794A-8D84-E0015D3C0D47}" destId="{23EDC686-7316-7548-84B9-F1F97404043C}" srcOrd="2" destOrd="0" presId="urn:microsoft.com/office/officeart/2005/8/layout/chevron2"/>
    <dgm:cxn modelId="{070AAAA0-C01D-7444-97B6-BDFEE12348A0}" type="presParOf" srcId="{23EDC686-7316-7548-84B9-F1F97404043C}" destId="{E96FD1AA-0628-3B47-85A6-3A91611CCD30}" srcOrd="0" destOrd="0" presId="urn:microsoft.com/office/officeart/2005/8/layout/chevron2"/>
    <dgm:cxn modelId="{E58F2E3E-95DE-1648-9D0C-3D5AFCBF4378}" type="presParOf" srcId="{23EDC686-7316-7548-84B9-F1F97404043C}" destId="{6F4BFD0B-EC07-C844-B518-A72E6CAEA63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64550AE-5607-4545-8FC8-6667A9CD7F10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A84ECE-7731-4342-8DEE-09D7718EF4F2}">
      <dgm:prSet phldrT="[Text]" custT="1"/>
      <dgm:spPr/>
      <dgm:t>
        <a:bodyPr/>
        <a:lstStyle/>
        <a:p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Approximate Function</a:t>
          </a:r>
        </a:p>
      </dgm:t>
    </dgm:pt>
    <dgm:pt modelId="{F7803F7D-4696-3A43-8E27-F66993AD4D44}" type="parTrans" cxnId="{EBB50731-F445-554F-A207-E8B60ACC49EC}">
      <dgm:prSet/>
      <dgm:spPr/>
      <dgm:t>
        <a:bodyPr/>
        <a:lstStyle/>
        <a:p>
          <a:endParaRPr lang="en-US"/>
        </a:p>
      </dgm:t>
    </dgm:pt>
    <dgm:pt modelId="{F8444627-9987-F24E-B8E8-A6C22FABBA2F}" type="sibTrans" cxnId="{EBB50731-F445-554F-A207-E8B60ACC49EC}">
      <dgm:prSet/>
      <dgm:spPr/>
      <dgm:t>
        <a:bodyPr/>
        <a:lstStyle/>
        <a:p>
          <a:endParaRPr lang="en-US"/>
        </a:p>
      </dgm:t>
    </dgm:pt>
    <dgm:pt modelId="{E2A4D31A-60E6-C74F-A717-5D613E708A4E}">
      <dgm:prSet phldrT="[Text]" custT="1"/>
      <dgm:spPr>
        <a:blipFill>
          <a:blip xmlns:r="http://schemas.openxmlformats.org/officeDocument/2006/relationships" r:embed="rId1"/>
          <a:stretch>
            <a:fillRect l="-171" r="-51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E7460B7-60BF-874B-9F35-9A49569DE521}" type="parTrans" cxnId="{3CF4BFE1-ADA1-CD4C-8A41-95650E4C0C2A}">
      <dgm:prSet/>
      <dgm:spPr/>
      <dgm:t>
        <a:bodyPr/>
        <a:lstStyle/>
        <a:p>
          <a:endParaRPr lang="en-US"/>
        </a:p>
      </dgm:t>
    </dgm:pt>
    <dgm:pt modelId="{A7FA03C5-BA45-2146-8F5F-A5398830B5BC}" type="sibTrans" cxnId="{3CF4BFE1-ADA1-CD4C-8A41-95650E4C0C2A}">
      <dgm:prSet/>
      <dgm:spPr/>
      <dgm:t>
        <a:bodyPr/>
        <a:lstStyle/>
        <a:p>
          <a:endParaRPr lang="en-US"/>
        </a:p>
      </dgm:t>
    </dgm:pt>
    <dgm:pt modelId="{A26C394C-E787-3F4F-A78A-01B67B57A647}">
      <dgm:prSet phldrT="[Text]"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400" b="1" u="none" dirty="0">
              <a:latin typeface="Times New Roman" panose="02020603050405020304" pitchFamily="18" charset="0"/>
              <a:cs typeface="Times New Roman" panose="02020603050405020304" pitchFamily="18" charset="0"/>
            </a:rPr>
            <a:t>Generating Sample Data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6300A19-80A1-6C4A-84EA-A42D13CC46A7}" type="parTrans" cxnId="{191DF1F3-14F1-5543-A4A0-C91C4C7E1F69}">
      <dgm:prSet/>
      <dgm:spPr/>
      <dgm:t>
        <a:bodyPr/>
        <a:lstStyle/>
        <a:p>
          <a:endParaRPr lang="en-US"/>
        </a:p>
      </dgm:t>
    </dgm:pt>
    <dgm:pt modelId="{E330E9C0-C373-2447-AA7B-D64EEEB5BC25}" type="sibTrans" cxnId="{191DF1F3-14F1-5543-A4A0-C91C4C7E1F69}">
      <dgm:prSet/>
      <dgm:spPr/>
      <dgm:t>
        <a:bodyPr/>
        <a:lstStyle/>
        <a:p>
          <a:endParaRPr lang="en-US"/>
        </a:p>
      </dgm:t>
    </dgm:pt>
    <dgm:pt modelId="{27D9047F-D380-8546-B9C4-9FF03079B6AA}">
      <dgm:prSet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MY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For the estimator training, it is essential to generate examples with a given distance from the objective — data examples of mixed cubes with distanced needed to be generated. In order to do this, went back randomly from an objective state. That provides a cube setup that is long, as it cannot be sure that there are no shorter walks that will produce the same result. </a:t>
          </a:r>
        </a:p>
      </dgm:t>
    </dgm:pt>
    <dgm:pt modelId="{C89895C4-1E2C-784C-900A-3726120650F9}" type="parTrans" cxnId="{74E78FB8-9742-9346-979A-521ECF1ACF0F}">
      <dgm:prSet/>
      <dgm:spPr/>
      <dgm:t>
        <a:bodyPr/>
        <a:lstStyle/>
        <a:p>
          <a:endParaRPr lang="en-GB"/>
        </a:p>
      </dgm:t>
    </dgm:pt>
    <dgm:pt modelId="{F6EF2C53-63F9-7A42-BE1D-7C7BDB3FDB9B}" type="sibTrans" cxnId="{74E78FB8-9742-9346-979A-521ECF1ACF0F}">
      <dgm:prSet/>
      <dgm:spPr/>
      <dgm:t>
        <a:bodyPr/>
        <a:lstStyle/>
        <a:p>
          <a:endParaRPr lang="en-GB"/>
        </a:p>
      </dgm:t>
    </dgm:pt>
    <dgm:pt modelId="{C83113F0-C227-794A-8D84-E0015D3C0D47}" type="pres">
      <dgm:prSet presAssocID="{364550AE-5607-4545-8FC8-6667A9CD7F10}" presName="linearFlow" presStyleCnt="0">
        <dgm:presLayoutVars>
          <dgm:dir/>
          <dgm:animLvl val="lvl"/>
          <dgm:resizeHandles val="exact"/>
        </dgm:presLayoutVars>
      </dgm:prSet>
      <dgm:spPr/>
    </dgm:pt>
    <dgm:pt modelId="{5B539C8E-D692-E847-A205-97CE586188E3}" type="pres">
      <dgm:prSet presAssocID="{ABA84ECE-7731-4342-8DEE-09D7718EF4F2}" presName="composite" presStyleCnt="0"/>
      <dgm:spPr/>
    </dgm:pt>
    <dgm:pt modelId="{BEE964F7-22F8-D541-AD61-9AD9FF0CF382}" type="pres">
      <dgm:prSet presAssocID="{ABA84ECE-7731-4342-8DEE-09D7718EF4F2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78D78FDB-FDD7-4B47-8FC4-D1B82910CB98}" type="pres">
      <dgm:prSet presAssocID="{ABA84ECE-7731-4342-8DEE-09D7718EF4F2}" presName="descendantText" presStyleLbl="alignAcc1" presStyleIdx="0" presStyleCnt="2" custLinFactY="-100000" custLinFactNeighborX="794" custLinFactNeighborY="-167408">
        <dgm:presLayoutVars>
          <dgm:bulletEnabled val="1"/>
        </dgm:presLayoutVars>
      </dgm:prSet>
      <dgm:spPr/>
    </dgm:pt>
    <dgm:pt modelId="{C0310C75-98BB-8D4A-8DBE-320C790A5ECE}" type="pres">
      <dgm:prSet presAssocID="{F8444627-9987-F24E-B8E8-A6C22FABBA2F}" presName="sp" presStyleCnt="0"/>
      <dgm:spPr/>
    </dgm:pt>
    <dgm:pt modelId="{23EDC686-7316-7548-84B9-F1F97404043C}" type="pres">
      <dgm:prSet presAssocID="{A26C394C-E787-3F4F-A78A-01B67B57A647}" presName="composite" presStyleCnt="0"/>
      <dgm:spPr/>
    </dgm:pt>
    <dgm:pt modelId="{E96FD1AA-0628-3B47-85A6-3A91611CCD30}" type="pres">
      <dgm:prSet presAssocID="{A26C394C-E787-3F4F-A78A-01B67B57A647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6F4BFD0B-EC07-C844-B518-A72E6CAEA630}" type="pres">
      <dgm:prSet presAssocID="{A26C394C-E787-3F4F-A78A-01B67B57A647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EBB50731-F445-554F-A207-E8B60ACC49EC}" srcId="{364550AE-5607-4545-8FC8-6667A9CD7F10}" destId="{ABA84ECE-7731-4342-8DEE-09D7718EF4F2}" srcOrd="0" destOrd="0" parTransId="{F7803F7D-4696-3A43-8E27-F66993AD4D44}" sibTransId="{F8444627-9987-F24E-B8E8-A6C22FABBA2F}"/>
    <dgm:cxn modelId="{60A9B046-CC25-104D-AF4D-E99ACE3D0866}" type="presOf" srcId="{E2A4D31A-60E6-C74F-A717-5D613E708A4E}" destId="{78D78FDB-FDD7-4B47-8FC4-D1B82910CB98}" srcOrd="0" destOrd="0" presId="urn:microsoft.com/office/officeart/2005/8/layout/chevron2"/>
    <dgm:cxn modelId="{EBC7FE84-EB15-8840-B5E3-AF89FB050730}" type="presOf" srcId="{ABA84ECE-7731-4342-8DEE-09D7718EF4F2}" destId="{BEE964F7-22F8-D541-AD61-9AD9FF0CF382}" srcOrd="0" destOrd="0" presId="urn:microsoft.com/office/officeart/2005/8/layout/chevron2"/>
    <dgm:cxn modelId="{C98F9DB3-5531-DE47-A60C-A136EDB1AC15}" type="presOf" srcId="{A26C394C-E787-3F4F-A78A-01B67B57A647}" destId="{E96FD1AA-0628-3B47-85A6-3A91611CCD30}" srcOrd="0" destOrd="0" presId="urn:microsoft.com/office/officeart/2005/8/layout/chevron2"/>
    <dgm:cxn modelId="{74E78FB8-9742-9346-979A-521ECF1ACF0F}" srcId="{A26C394C-E787-3F4F-A78A-01B67B57A647}" destId="{27D9047F-D380-8546-B9C4-9FF03079B6AA}" srcOrd="0" destOrd="0" parTransId="{C89895C4-1E2C-784C-900A-3726120650F9}" sibTransId="{F6EF2C53-63F9-7A42-BE1D-7C7BDB3FDB9B}"/>
    <dgm:cxn modelId="{2DF837CE-DE7D-0844-B87F-211F44598DDB}" type="presOf" srcId="{27D9047F-D380-8546-B9C4-9FF03079B6AA}" destId="{6F4BFD0B-EC07-C844-B518-A72E6CAEA630}" srcOrd="0" destOrd="0" presId="urn:microsoft.com/office/officeart/2005/8/layout/chevron2"/>
    <dgm:cxn modelId="{3CF4BFE1-ADA1-CD4C-8A41-95650E4C0C2A}" srcId="{ABA84ECE-7731-4342-8DEE-09D7718EF4F2}" destId="{E2A4D31A-60E6-C74F-A717-5D613E708A4E}" srcOrd="0" destOrd="0" parTransId="{1E7460B7-60BF-874B-9F35-9A49569DE521}" sibTransId="{A7FA03C5-BA45-2146-8F5F-A5398830B5BC}"/>
    <dgm:cxn modelId="{2AF90AE5-AB1F-154D-927F-80D01C06DDF6}" type="presOf" srcId="{364550AE-5607-4545-8FC8-6667A9CD7F10}" destId="{C83113F0-C227-794A-8D84-E0015D3C0D47}" srcOrd="0" destOrd="0" presId="urn:microsoft.com/office/officeart/2005/8/layout/chevron2"/>
    <dgm:cxn modelId="{191DF1F3-14F1-5543-A4A0-C91C4C7E1F69}" srcId="{364550AE-5607-4545-8FC8-6667A9CD7F10}" destId="{A26C394C-E787-3F4F-A78A-01B67B57A647}" srcOrd="1" destOrd="0" parTransId="{86300A19-80A1-6C4A-84EA-A42D13CC46A7}" sibTransId="{E330E9C0-C373-2447-AA7B-D64EEEB5BC25}"/>
    <dgm:cxn modelId="{3C30E789-4D07-6945-80C7-956BC08CB29F}" type="presParOf" srcId="{C83113F0-C227-794A-8D84-E0015D3C0D47}" destId="{5B539C8E-D692-E847-A205-97CE586188E3}" srcOrd="0" destOrd="0" presId="urn:microsoft.com/office/officeart/2005/8/layout/chevron2"/>
    <dgm:cxn modelId="{558953A7-9352-204E-8D39-D3F0BF346446}" type="presParOf" srcId="{5B539C8E-D692-E847-A205-97CE586188E3}" destId="{BEE964F7-22F8-D541-AD61-9AD9FF0CF382}" srcOrd="0" destOrd="0" presId="urn:microsoft.com/office/officeart/2005/8/layout/chevron2"/>
    <dgm:cxn modelId="{C1B60BB8-F409-974A-8D08-BEE9A2C36B83}" type="presParOf" srcId="{5B539C8E-D692-E847-A205-97CE586188E3}" destId="{78D78FDB-FDD7-4B47-8FC4-D1B82910CB98}" srcOrd="1" destOrd="0" presId="urn:microsoft.com/office/officeart/2005/8/layout/chevron2"/>
    <dgm:cxn modelId="{A5024984-CE74-E243-980A-BD70FB4FB4C3}" type="presParOf" srcId="{C83113F0-C227-794A-8D84-E0015D3C0D47}" destId="{C0310C75-98BB-8D4A-8DBE-320C790A5ECE}" srcOrd="1" destOrd="0" presId="urn:microsoft.com/office/officeart/2005/8/layout/chevron2"/>
    <dgm:cxn modelId="{B5C7D3ED-F943-6644-808A-B25446106E47}" type="presParOf" srcId="{C83113F0-C227-794A-8D84-E0015D3C0D47}" destId="{23EDC686-7316-7548-84B9-F1F97404043C}" srcOrd="2" destOrd="0" presId="urn:microsoft.com/office/officeart/2005/8/layout/chevron2"/>
    <dgm:cxn modelId="{070AAAA0-C01D-7444-97B6-BDFEE12348A0}" type="presParOf" srcId="{23EDC686-7316-7548-84B9-F1F97404043C}" destId="{E96FD1AA-0628-3B47-85A6-3A91611CCD30}" srcOrd="0" destOrd="0" presId="urn:microsoft.com/office/officeart/2005/8/layout/chevron2"/>
    <dgm:cxn modelId="{E58F2E3E-95DE-1648-9D0C-3D5AFCBF4378}" type="presParOf" srcId="{23EDC686-7316-7548-84B9-F1F97404043C}" destId="{6F4BFD0B-EC07-C844-B518-A72E6CAEA63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64550AE-5607-4545-8FC8-6667A9CD7F10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A84ECE-7731-4342-8DEE-09D7718EF4F2}">
      <dgm:prSet phldrT="[Text]" custT="1"/>
      <dgm:spPr/>
      <dgm:t>
        <a:bodyPr/>
        <a:lstStyle/>
        <a:p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Admissible Heuristics</a:t>
          </a:r>
        </a:p>
      </dgm:t>
    </dgm:pt>
    <dgm:pt modelId="{F7803F7D-4696-3A43-8E27-F66993AD4D44}" type="parTrans" cxnId="{EBB50731-F445-554F-A207-E8B60ACC49EC}">
      <dgm:prSet/>
      <dgm:spPr/>
      <dgm:t>
        <a:bodyPr/>
        <a:lstStyle/>
        <a:p>
          <a:endParaRPr lang="en-US"/>
        </a:p>
      </dgm:t>
    </dgm:pt>
    <dgm:pt modelId="{F8444627-9987-F24E-B8E8-A6C22FABBA2F}" type="sibTrans" cxnId="{EBB50731-F445-554F-A207-E8B60ACC49EC}">
      <dgm:prSet/>
      <dgm:spPr/>
      <dgm:t>
        <a:bodyPr/>
        <a:lstStyle/>
        <a:p>
          <a:endParaRPr lang="en-US"/>
        </a:p>
      </dgm:t>
    </dgm:pt>
    <dgm:pt modelId="{E2A4D31A-60E6-C74F-A717-5D613E708A4E}">
      <dgm:prSet phldrT="[Text]"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Utilized to assess the expense of achieving the objective state in the heuristic algorithm.</a:t>
          </a:r>
        </a:p>
      </dgm:t>
    </dgm:pt>
    <dgm:pt modelId="{1E7460B7-60BF-874B-9F35-9A49569DE521}" type="parTrans" cxnId="{3CF4BFE1-ADA1-CD4C-8A41-95650E4C0C2A}">
      <dgm:prSet/>
      <dgm:spPr/>
      <dgm:t>
        <a:bodyPr/>
        <a:lstStyle/>
        <a:p>
          <a:endParaRPr lang="en-US"/>
        </a:p>
      </dgm:t>
    </dgm:pt>
    <dgm:pt modelId="{A7FA03C5-BA45-2146-8F5F-A5398830B5BC}" type="sibTrans" cxnId="{3CF4BFE1-ADA1-CD4C-8A41-95650E4C0C2A}">
      <dgm:prSet/>
      <dgm:spPr/>
      <dgm:t>
        <a:bodyPr/>
        <a:lstStyle/>
        <a:p>
          <a:endParaRPr lang="en-US"/>
        </a:p>
      </dgm:t>
    </dgm:pt>
    <dgm:pt modelId="{A26C394C-E787-3F4F-A78A-01B67B57A647}">
      <dgm:prSet phldrT="[Text]"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Inadmissible Heuristics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6300A19-80A1-6C4A-84EA-A42D13CC46A7}" type="parTrans" cxnId="{191DF1F3-14F1-5543-A4A0-C91C4C7E1F69}">
      <dgm:prSet/>
      <dgm:spPr/>
      <dgm:t>
        <a:bodyPr/>
        <a:lstStyle/>
        <a:p>
          <a:endParaRPr lang="en-US"/>
        </a:p>
      </dgm:t>
    </dgm:pt>
    <dgm:pt modelId="{E330E9C0-C373-2447-AA7B-D64EEEB5BC25}" type="sibTrans" cxnId="{191DF1F3-14F1-5543-A4A0-C91C4C7E1F69}">
      <dgm:prSet/>
      <dgm:spPr/>
      <dgm:t>
        <a:bodyPr/>
        <a:lstStyle/>
        <a:p>
          <a:endParaRPr lang="en-US"/>
        </a:p>
      </dgm:t>
    </dgm:pt>
    <dgm:pt modelId="{27D9047F-D380-8546-B9C4-9FF03079B6AA}">
      <dgm:prSet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Find the non-optimal path.</a:t>
          </a:r>
          <a:endParaRPr lang="en-MY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89895C4-1E2C-784C-900A-3726120650F9}" type="parTrans" cxnId="{74E78FB8-9742-9346-979A-521ECF1ACF0F}">
      <dgm:prSet/>
      <dgm:spPr/>
      <dgm:t>
        <a:bodyPr/>
        <a:lstStyle/>
        <a:p>
          <a:endParaRPr lang="en-GB"/>
        </a:p>
      </dgm:t>
    </dgm:pt>
    <dgm:pt modelId="{F6EF2C53-63F9-7A42-BE1D-7C7BDB3FDB9B}" type="sibTrans" cxnId="{74E78FB8-9742-9346-979A-521ECF1ACF0F}">
      <dgm:prSet/>
      <dgm:spPr/>
      <dgm:t>
        <a:bodyPr/>
        <a:lstStyle/>
        <a:p>
          <a:endParaRPr lang="en-GB"/>
        </a:p>
      </dgm:t>
    </dgm:pt>
    <dgm:pt modelId="{22E74E06-76E7-BE4A-9C1B-078043F17F97}">
      <dgm:prSet phldrT="[Text]"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Discover an expected ideal way to the objective state from the current state.</a:t>
          </a:r>
        </a:p>
      </dgm:t>
    </dgm:pt>
    <dgm:pt modelId="{DD2F1708-C0D9-804A-937B-F52973FC93B6}" type="parTrans" cxnId="{7284875D-DDC4-A74E-9021-31EC9608AD6A}">
      <dgm:prSet/>
      <dgm:spPr/>
      <dgm:t>
        <a:bodyPr/>
        <a:lstStyle/>
        <a:p>
          <a:endParaRPr lang="en-GB"/>
        </a:p>
      </dgm:t>
    </dgm:pt>
    <dgm:pt modelId="{E0C2388A-8738-6F45-9351-A721B263CAE0}" type="sibTrans" cxnId="{7284875D-DDC4-A74E-9021-31EC9608AD6A}">
      <dgm:prSet/>
      <dgm:spPr/>
      <dgm:t>
        <a:bodyPr/>
        <a:lstStyle/>
        <a:p>
          <a:endParaRPr lang="en-GB"/>
        </a:p>
      </dgm:t>
    </dgm:pt>
    <dgm:pt modelId="{F0ADC723-D09C-C942-9269-F1AEA49695AE}">
      <dgm:prSet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By biasing the estimate, it can choose between path cost and search cost.</a:t>
          </a:r>
          <a:endParaRPr lang="en-MY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02CEDF-3A87-EB4C-8593-18F0CAED1732}" type="parTrans" cxnId="{F0932E3C-B8E2-0047-A999-B4EB36D03E91}">
      <dgm:prSet/>
      <dgm:spPr/>
      <dgm:t>
        <a:bodyPr/>
        <a:lstStyle/>
        <a:p>
          <a:endParaRPr lang="en-GB"/>
        </a:p>
      </dgm:t>
    </dgm:pt>
    <dgm:pt modelId="{98412620-D973-D74E-803D-53AB1F077355}" type="sibTrans" cxnId="{F0932E3C-B8E2-0047-A999-B4EB36D03E91}">
      <dgm:prSet/>
      <dgm:spPr/>
      <dgm:t>
        <a:bodyPr/>
        <a:lstStyle/>
        <a:p>
          <a:endParaRPr lang="en-GB"/>
        </a:p>
      </dgm:t>
    </dgm:pt>
    <dgm:pt modelId="{C83113F0-C227-794A-8D84-E0015D3C0D47}" type="pres">
      <dgm:prSet presAssocID="{364550AE-5607-4545-8FC8-6667A9CD7F10}" presName="linearFlow" presStyleCnt="0">
        <dgm:presLayoutVars>
          <dgm:dir/>
          <dgm:animLvl val="lvl"/>
          <dgm:resizeHandles val="exact"/>
        </dgm:presLayoutVars>
      </dgm:prSet>
      <dgm:spPr/>
    </dgm:pt>
    <dgm:pt modelId="{5B539C8E-D692-E847-A205-97CE586188E3}" type="pres">
      <dgm:prSet presAssocID="{ABA84ECE-7731-4342-8DEE-09D7718EF4F2}" presName="composite" presStyleCnt="0"/>
      <dgm:spPr/>
    </dgm:pt>
    <dgm:pt modelId="{BEE964F7-22F8-D541-AD61-9AD9FF0CF382}" type="pres">
      <dgm:prSet presAssocID="{ABA84ECE-7731-4342-8DEE-09D7718EF4F2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78D78FDB-FDD7-4B47-8FC4-D1B82910CB98}" type="pres">
      <dgm:prSet presAssocID="{ABA84ECE-7731-4342-8DEE-09D7718EF4F2}" presName="descendantText" presStyleLbl="alignAcc1" presStyleIdx="0" presStyleCnt="2" custLinFactY="-100000" custLinFactNeighborX="794" custLinFactNeighborY="-167408">
        <dgm:presLayoutVars>
          <dgm:bulletEnabled val="1"/>
        </dgm:presLayoutVars>
      </dgm:prSet>
      <dgm:spPr/>
    </dgm:pt>
    <dgm:pt modelId="{C0310C75-98BB-8D4A-8DBE-320C790A5ECE}" type="pres">
      <dgm:prSet presAssocID="{F8444627-9987-F24E-B8E8-A6C22FABBA2F}" presName="sp" presStyleCnt="0"/>
      <dgm:spPr/>
    </dgm:pt>
    <dgm:pt modelId="{23EDC686-7316-7548-84B9-F1F97404043C}" type="pres">
      <dgm:prSet presAssocID="{A26C394C-E787-3F4F-A78A-01B67B57A647}" presName="composite" presStyleCnt="0"/>
      <dgm:spPr/>
    </dgm:pt>
    <dgm:pt modelId="{E96FD1AA-0628-3B47-85A6-3A91611CCD30}" type="pres">
      <dgm:prSet presAssocID="{A26C394C-E787-3F4F-A78A-01B67B57A647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6F4BFD0B-EC07-C844-B518-A72E6CAEA630}" type="pres">
      <dgm:prSet presAssocID="{A26C394C-E787-3F4F-A78A-01B67B57A647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8BC44A21-2AD8-BD49-8664-9AE2459B6710}" type="presOf" srcId="{F0ADC723-D09C-C942-9269-F1AEA49695AE}" destId="{6F4BFD0B-EC07-C844-B518-A72E6CAEA630}" srcOrd="0" destOrd="1" presId="urn:microsoft.com/office/officeart/2005/8/layout/chevron2"/>
    <dgm:cxn modelId="{EBB50731-F445-554F-A207-E8B60ACC49EC}" srcId="{364550AE-5607-4545-8FC8-6667A9CD7F10}" destId="{ABA84ECE-7731-4342-8DEE-09D7718EF4F2}" srcOrd="0" destOrd="0" parTransId="{F7803F7D-4696-3A43-8E27-F66993AD4D44}" sibTransId="{F8444627-9987-F24E-B8E8-A6C22FABBA2F}"/>
    <dgm:cxn modelId="{F0932E3C-B8E2-0047-A999-B4EB36D03E91}" srcId="{A26C394C-E787-3F4F-A78A-01B67B57A647}" destId="{F0ADC723-D09C-C942-9269-F1AEA49695AE}" srcOrd="1" destOrd="0" parTransId="{A302CEDF-3A87-EB4C-8593-18F0CAED1732}" sibTransId="{98412620-D973-D74E-803D-53AB1F077355}"/>
    <dgm:cxn modelId="{9A61C844-185D-4342-BF16-896B942DF86E}" type="presOf" srcId="{22E74E06-76E7-BE4A-9C1B-078043F17F97}" destId="{78D78FDB-FDD7-4B47-8FC4-D1B82910CB98}" srcOrd="0" destOrd="1" presId="urn:microsoft.com/office/officeart/2005/8/layout/chevron2"/>
    <dgm:cxn modelId="{60A9B046-CC25-104D-AF4D-E99ACE3D0866}" type="presOf" srcId="{E2A4D31A-60E6-C74F-A717-5D613E708A4E}" destId="{78D78FDB-FDD7-4B47-8FC4-D1B82910CB98}" srcOrd="0" destOrd="0" presId="urn:microsoft.com/office/officeart/2005/8/layout/chevron2"/>
    <dgm:cxn modelId="{7284875D-DDC4-A74E-9021-31EC9608AD6A}" srcId="{ABA84ECE-7731-4342-8DEE-09D7718EF4F2}" destId="{22E74E06-76E7-BE4A-9C1B-078043F17F97}" srcOrd="1" destOrd="0" parTransId="{DD2F1708-C0D9-804A-937B-F52973FC93B6}" sibTransId="{E0C2388A-8738-6F45-9351-A721B263CAE0}"/>
    <dgm:cxn modelId="{EBC7FE84-EB15-8840-B5E3-AF89FB050730}" type="presOf" srcId="{ABA84ECE-7731-4342-8DEE-09D7718EF4F2}" destId="{BEE964F7-22F8-D541-AD61-9AD9FF0CF382}" srcOrd="0" destOrd="0" presId="urn:microsoft.com/office/officeart/2005/8/layout/chevron2"/>
    <dgm:cxn modelId="{C98F9DB3-5531-DE47-A60C-A136EDB1AC15}" type="presOf" srcId="{A26C394C-E787-3F4F-A78A-01B67B57A647}" destId="{E96FD1AA-0628-3B47-85A6-3A91611CCD30}" srcOrd="0" destOrd="0" presId="urn:microsoft.com/office/officeart/2005/8/layout/chevron2"/>
    <dgm:cxn modelId="{74E78FB8-9742-9346-979A-521ECF1ACF0F}" srcId="{A26C394C-E787-3F4F-A78A-01B67B57A647}" destId="{27D9047F-D380-8546-B9C4-9FF03079B6AA}" srcOrd="0" destOrd="0" parTransId="{C89895C4-1E2C-784C-900A-3726120650F9}" sibTransId="{F6EF2C53-63F9-7A42-BE1D-7C7BDB3FDB9B}"/>
    <dgm:cxn modelId="{2DF837CE-DE7D-0844-B87F-211F44598DDB}" type="presOf" srcId="{27D9047F-D380-8546-B9C4-9FF03079B6AA}" destId="{6F4BFD0B-EC07-C844-B518-A72E6CAEA630}" srcOrd="0" destOrd="0" presId="urn:microsoft.com/office/officeart/2005/8/layout/chevron2"/>
    <dgm:cxn modelId="{3CF4BFE1-ADA1-CD4C-8A41-95650E4C0C2A}" srcId="{ABA84ECE-7731-4342-8DEE-09D7718EF4F2}" destId="{E2A4D31A-60E6-C74F-A717-5D613E708A4E}" srcOrd="0" destOrd="0" parTransId="{1E7460B7-60BF-874B-9F35-9A49569DE521}" sibTransId="{A7FA03C5-BA45-2146-8F5F-A5398830B5BC}"/>
    <dgm:cxn modelId="{2AF90AE5-AB1F-154D-927F-80D01C06DDF6}" type="presOf" srcId="{364550AE-5607-4545-8FC8-6667A9CD7F10}" destId="{C83113F0-C227-794A-8D84-E0015D3C0D47}" srcOrd="0" destOrd="0" presId="urn:microsoft.com/office/officeart/2005/8/layout/chevron2"/>
    <dgm:cxn modelId="{191DF1F3-14F1-5543-A4A0-C91C4C7E1F69}" srcId="{364550AE-5607-4545-8FC8-6667A9CD7F10}" destId="{A26C394C-E787-3F4F-A78A-01B67B57A647}" srcOrd="1" destOrd="0" parTransId="{86300A19-80A1-6C4A-84EA-A42D13CC46A7}" sibTransId="{E330E9C0-C373-2447-AA7B-D64EEEB5BC25}"/>
    <dgm:cxn modelId="{3C30E789-4D07-6945-80C7-956BC08CB29F}" type="presParOf" srcId="{C83113F0-C227-794A-8D84-E0015D3C0D47}" destId="{5B539C8E-D692-E847-A205-97CE586188E3}" srcOrd="0" destOrd="0" presId="urn:microsoft.com/office/officeart/2005/8/layout/chevron2"/>
    <dgm:cxn modelId="{558953A7-9352-204E-8D39-D3F0BF346446}" type="presParOf" srcId="{5B539C8E-D692-E847-A205-97CE586188E3}" destId="{BEE964F7-22F8-D541-AD61-9AD9FF0CF382}" srcOrd="0" destOrd="0" presId="urn:microsoft.com/office/officeart/2005/8/layout/chevron2"/>
    <dgm:cxn modelId="{C1B60BB8-F409-974A-8D08-BEE9A2C36B83}" type="presParOf" srcId="{5B539C8E-D692-E847-A205-97CE586188E3}" destId="{78D78FDB-FDD7-4B47-8FC4-D1B82910CB98}" srcOrd="1" destOrd="0" presId="urn:microsoft.com/office/officeart/2005/8/layout/chevron2"/>
    <dgm:cxn modelId="{A5024984-CE74-E243-980A-BD70FB4FB4C3}" type="presParOf" srcId="{C83113F0-C227-794A-8D84-E0015D3C0D47}" destId="{C0310C75-98BB-8D4A-8DBE-320C790A5ECE}" srcOrd="1" destOrd="0" presId="urn:microsoft.com/office/officeart/2005/8/layout/chevron2"/>
    <dgm:cxn modelId="{B5C7D3ED-F943-6644-808A-B25446106E47}" type="presParOf" srcId="{C83113F0-C227-794A-8D84-E0015D3C0D47}" destId="{23EDC686-7316-7548-84B9-F1F97404043C}" srcOrd="2" destOrd="0" presId="urn:microsoft.com/office/officeart/2005/8/layout/chevron2"/>
    <dgm:cxn modelId="{070AAAA0-C01D-7444-97B6-BDFEE12348A0}" type="presParOf" srcId="{23EDC686-7316-7548-84B9-F1F97404043C}" destId="{E96FD1AA-0628-3B47-85A6-3A91611CCD30}" srcOrd="0" destOrd="0" presId="urn:microsoft.com/office/officeart/2005/8/layout/chevron2"/>
    <dgm:cxn modelId="{E58F2E3E-95DE-1648-9D0C-3D5AFCBF4378}" type="presParOf" srcId="{23EDC686-7316-7548-84B9-F1F97404043C}" destId="{6F4BFD0B-EC07-C844-B518-A72E6CAEA63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64550AE-5607-4545-8FC8-6667A9CD7F10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A84ECE-7731-4342-8DEE-09D7718EF4F2}">
      <dgm:prSet phldrT="[Text]" custT="1"/>
      <dgm:spPr/>
      <dgm:t>
        <a:bodyPr/>
        <a:lstStyle/>
        <a:p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Admissible Heuristics</a:t>
          </a:r>
        </a:p>
      </dgm:t>
    </dgm:pt>
    <dgm:pt modelId="{F7803F7D-4696-3A43-8E27-F66993AD4D44}" type="parTrans" cxnId="{EBB50731-F445-554F-A207-E8B60ACC49EC}">
      <dgm:prSet/>
      <dgm:spPr/>
      <dgm:t>
        <a:bodyPr/>
        <a:lstStyle/>
        <a:p>
          <a:endParaRPr lang="en-US"/>
        </a:p>
      </dgm:t>
    </dgm:pt>
    <dgm:pt modelId="{F8444627-9987-F24E-B8E8-A6C22FABBA2F}" type="sibTrans" cxnId="{EBB50731-F445-554F-A207-E8B60ACC49EC}">
      <dgm:prSet/>
      <dgm:spPr/>
      <dgm:t>
        <a:bodyPr/>
        <a:lstStyle/>
        <a:p>
          <a:endParaRPr lang="en-US"/>
        </a:p>
      </dgm:t>
    </dgm:pt>
    <dgm:pt modelId="{E2A4D31A-60E6-C74F-A717-5D613E708A4E}">
      <dgm:prSet phldrT="[Text]"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800" b="0">
              <a:latin typeface="Times New Roman" panose="02020603050405020304" pitchFamily="18" charset="0"/>
              <a:cs typeface="Times New Roman" panose="02020603050405020304" pitchFamily="18" charset="0"/>
            </a:rPr>
            <a:t>Maximum Misplaced Edges Cubes in Rubik’s Cube Face</a:t>
          </a:r>
          <a:endParaRPr lang="en-US" sz="1800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E7460B7-60BF-874B-9F35-9A49569DE521}" type="parTrans" cxnId="{3CF4BFE1-ADA1-CD4C-8A41-95650E4C0C2A}">
      <dgm:prSet/>
      <dgm:spPr/>
      <dgm:t>
        <a:bodyPr/>
        <a:lstStyle/>
        <a:p>
          <a:endParaRPr lang="en-US"/>
        </a:p>
      </dgm:t>
    </dgm:pt>
    <dgm:pt modelId="{A7FA03C5-BA45-2146-8F5F-A5398830B5BC}" type="sibTrans" cxnId="{3CF4BFE1-ADA1-CD4C-8A41-95650E4C0C2A}">
      <dgm:prSet/>
      <dgm:spPr/>
      <dgm:t>
        <a:bodyPr/>
        <a:lstStyle/>
        <a:p>
          <a:endParaRPr lang="en-US"/>
        </a:p>
      </dgm:t>
    </dgm:pt>
    <dgm:pt modelId="{A26C394C-E787-3F4F-A78A-01B67B57A647}">
      <dgm:prSet phldrT="[Text]"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Inadmissible Heuristics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6300A19-80A1-6C4A-84EA-A42D13CC46A7}" type="parTrans" cxnId="{191DF1F3-14F1-5543-A4A0-C91C4C7E1F69}">
      <dgm:prSet/>
      <dgm:spPr/>
      <dgm:t>
        <a:bodyPr/>
        <a:lstStyle/>
        <a:p>
          <a:endParaRPr lang="en-US"/>
        </a:p>
      </dgm:t>
    </dgm:pt>
    <dgm:pt modelId="{E330E9C0-C373-2447-AA7B-D64EEEB5BC25}" type="sibTrans" cxnId="{191DF1F3-14F1-5543-A4A0-C91C4C7E1F69}">
      <dgm:prSet/>
      <dgm:spPr/>
      <dgm:t>
        <a:bodyPr/>
        <a:lstStyle/>
        <a:p>
          <a:endParaRPr lang="en-US"/>
        </a:p>
      </dgm:t>
    </dgm:pt>
    <dgm:pt modelId="{27D9047F-D380-8546-B9C4-9FF03079B6AA}">
      <dgm:prSet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600" b="0">
              <a:latin typeface="Times New Roman" panose="02020603050405020304" pitchFamily="18" charset="0"/>
              <a:cs typeface="Times New Roman" panose="02020603050405020304" pitchFamily="18" charset="0"/>
            </a:rPr>
            <a:t>Maximum Misplaced Edges and Corner Cubes in Rubik’s Cube Face</a:t>
          </a:r>
          <a:endParaRPr lang="en-MY" sz="1600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89895C4-1E2C-784C-900A-3726120650F9}" type="parTrans" cxnId="{74E78FB8-9742-9346-979A-521ECF1ACF0F}">
      <dgm:prSet/>
      <dgm:spPr/>
      <dgm:t>
        <a:bodyPr/>
        <a:lstStyle/>
        <a:p>
          <a:endParaRPr lang="en-GB"/>
        </a:p>
      </dgm:t>
    </dgm:pt>
    <dgm:pt modelId="{F6EF2C53-63F9-7A42-BE1D-7C7BDB3FDB9B}" type="sibTrans" cxnId="{74E78FB8-9742-9346-979A-521ECF1ACF0F}">
      <dgm:prSet/>
      <dgm:spPr/>
      <dgm:t>
        <a:bodyPr/>
        <a:lstStyle/>
        <a:p>
          <a:endParaRPr lang="en-GB"/>
        </a:p>
      </dgm:t>
    </dgm:pt>
    <dgm:pt modelId="{B09180EA-FBA4-7B4B-9EFD-D252A11DCC56}">
      <dgm:prSet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800" b="0" dirty="0">
              <a:latin typeface="Times New Roman" panose="02020603050405020304" pitchFamily="18" charset="0"/>
              <a:cs typeface="Times New Roman" panose="02020603050405020304" pitchFamily="18" charset="0"/>
            </a:rPr>
            <a:t>Maximum Misplaced Corners Cubes in </a:t>
          </a:r>
          <a:r>
            <a:rPr lang="en-MY" sz="1800" b="0" dirty="0">
              <a:latin typeface="Times New Roman" panose="02020603050405020304" pitchFamily="18" charset="0"/>
              <a:cs typeface="Times New Roman" panose="02020603050405020304" pitchFamily="18" charset="0"/>
            </a:rPr>
            <a:t>Rubik’s Cube </a:t>
          </a:r>
          <a:r>
            <a:rPr lang="en-US" sz="1800" b="0" dirty="0">
              <a:latin typeface="Times New Roman" panose="02020603050405020304" pitchFamily="18" charset="0"/>
              <a:cs typeface="Times New Roman" panose="02020603050405020304" pitchFamily="18" charset="0"/>
            </a:rPr>
            <a:t>Face</a:t>
          </a:r>
        </a:p>
      </dgm:t>
    </dgm:pt>
    <dgm:pt modelId="{3D47056A-AAC1-F14A-B9D8-113B20C1D92E}" type="parTrans" cxnId="{985809D4-119A-644E-B8FB-3576003D29DE}">
      <dgm:prSet/>
      <dgm:spPr/>
      <dgm:t>
        <a:bodyPr/>
        <a:lstStyle/>
        <a:p>
          <a:endParaRPr lang="en-GB"/>
        </a:p>
      </dgm:t>
    </dgm:pt>
    <dgm:pt modelId="{DC7B59F3-C49A-6F4E-A48D-6AD4B6527153}" type="sibTrans" cxnId="{985809D4-119A-644E-B8FB-3576003D29DE}">
      <dgm:prSet/>
      <dgm:spPr/>
      <dgm:t>
        <a:bodyPr/>
        <a:lstStyle/>
        <a:p>
          <a:endParaRPr lang="en-GB"/>
        </a:p>
      </dgm:t>
    </dgm:pt>
    <dgm:pt modelId="{8D1EA1E1-DB70-5C42-BFC8-C3FB60E89C32}">
      <dgm:prSet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600" b="0">
              <a:latin typeface="Times New Roman" panose="02020603050405020304" pitchFamily="18" charset="0"/>
              <a:cs typeface="Times New Roman" panose="02020603050405020304" pitchFamily="18" charset="0"/>
            </a:rPr>
            <a:t>Maximum and Minimum Misplaced Corner and Edge Cubes in Rubik’s Cube Face</a:t>
          </a:r>
          <a:endParaRPr lang="en-MY" sz="1600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7FAA315-CCFD-3C4A-9CB7-0A9B146DAA4D}" type="parTrans" cxnId="{A42A682C-CCDF-2143-B883-473D911DA520}">
      <dgm:prSet/>
      <dgm:spPr/>
      <dgm:t>
        <a:bodyPr/>
        <a:lstStyle/>
        <a:p>
          <a:endParaRPr lang="en-GB"/>
        </a:p>
      </dgm:t>
    </dgm:pt>
    <dgm:pt modelId="{F1003034-2CA3-D449-8116-47D23B2B1774}" type="sibTrans" cxnId="{A42A682C-CCDF-2143-B883-473D911DA520}">
      <dgm:prSet/>
      <dgm:spPr/>
      <dgm:t>
        <a:bodyPr/>
        <a:lstStyle/>
        <a:p>
          <a:endParaRPr lang="en-GB"/>
        </a:p>
      </dgm:t>
    </dgm:pt>
    <dgm:pt modelId="{28618DF0-BBC1-3C4A-9FDD-08C5C2242C21}">
      <dgm:prSet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600" b="0" dirty="0">
              <a:latin typeface="Times New Roman" panose="02020603050405020304" pitchFamily="18" charset="0"/>
              <a:cs typeface="Times New Roman" panose="02020603050405020304" pitchFamily="18" charset="0"/>
            </a:rPr>
            <a:t>Maximum Misplaced Corner and Maximum Misplaced Edge Cube in Face</a:t>
          </a:r>
          <a:endParaRPr lang="en-MY" sz="1600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6111853-2A00-4F45-B0B2-38BC210D0499}" type="parTrans" cxnId="{741EF2C6-6DFA-344E-BF51-51EEF2CEC16A}">
      <dgm:prSet/>
      <dgm:spPr/>
      <dgm:t>
        <a:bodyPr/>
        <a:lstStyle/>
        <a:p>
          <a:endParaRPr lang="en-GB"/>
        </a:p>
      </dgm:t>
    </dgm:pt>
    <dgm:pt modelId="{0EBC4CC1-9D18-D64E-8518-892949630537}" type="sibTrans" cxnId="{741EF2C6-6DFA-344E-BF51-51EEF2CEC16A}">
      <dgm:prSet/>
      <dgm:spPr/>
      <dgm:t>
        <a:bodyPr/>
        <a:lstStyle/>
        <a:p>
          <a:endParaRPr lang="en-GB"/>
        </a:p>
      </dgm:t>
    </dgm:pt>
    <dgm:pt modelId="{C83113F0-C227-794A-8D84-E0015D3C0D47}" type="pres">
      <dgm:prSet presAssocID="{364550AE-5607-4545-8FC8-6667A9CD7F10}" presName="linearFlow" presStyleCnt="0">
        <dgm:presLayoutVars>
          <dgm:dir/>
          <dgm:animLvl val="lvl"/>
          <dgm:resizeHandles val="exact"/>
        </dgm:presLayoutVars>
      </dgm:prSet>
      <dgm:spPr/>
    </dgm:pt>
    <dgm:pt modelId="{5B539C8E-D692-E847-A205-97CE586188E3}" type="pres">
      <dgm:prSet presAssocID="{ABA84ECE-7731-4342-8DEE-09D7718EF4F2}" presName="composite" presStyleCnt="0"/>
      <dgm:spPr/>
    </dgm:pt>
    <dgm:pt modelId="{BEE964F7-22F8-D541-AD61-9AD9FF0CF382}" type="pres">
      <dgm:prSet presAssocID="{ABA84ECE-7731-4342-8DEE-09D7718EF4F2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78D78FDB-FDD7-4B47-8FC4-D1B82910CB98}" type="pres">
      <dgm:prSet presAssocID="{ABA84ECE-7731-4342-8DEE-09D7718EF4F2}" presName="descendantText" presStyleLbl="alignAcc1" presStyleIdx="0" presStyleCnt="2" custLinFactY="-100000" custLinFactNeighborX="794" custLinFactNeighborY="-167408">
        <dgm:presLayoutVars>
          <dgm:bulletEnabled val="1"/>
        </dgm:presLayoutVars>
      </dgm:prSet>
      <dgm:spPr/>
    </dgm:pt>
    <dgm:pt modelId="{C0310C75-98BB-8D4A-8DBE-320C790A5ECE}" type="pres">
      <dgm:prSet presAssocID="{F8444627-9987-F24E-B8E8-A6C22FABBA2F}" presName="sp" presStyleCnt="0"/>
      <dgm:spPr/>
    </dgm:pt>
    <dgm:pt modelId="{23EDC686-7316-7548-84B9-F1F97404043C}" type="pres">
      <dgm:prSet presAssocID="{A26C394C-E787-3F4F-A78A-01B67B57A647}" presName="composite" presStyleCnt="0"/>
      <dgm:spPr/>
    </dgm:pt>
    <dgm:pt modelId="{E96FD1AA-0628-3B47-85A6-3A91611CCD30}" type="pres">
      <dgm:prSet presAssocID="{A26C394C-E787-3F4F-A78A-01B67B57A647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6F4BFD0B-EC07-C844-B518-A72E6CAEA630}" type="pres">
      <dgm:prSet presAssocID="{A26C394C-E787-3F4F-A78A-01B67B57A647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A42A682C-CCDF-2143-B883-473D911DA520}" srcId="{A26C394C-E787-3F4F-A78A-01B67B57A647}" destId="{8D1EA1E1-DB70-5C42-BFC8-C3FB60E89C32}" srcOrd="1" destOrd="0" parTransId="{57FAA315-CCFD-3C4A-9CB7-0A9B146DAA4D}" sibTransId="{F1003034-2CA3-D449-8116-47D23B2B1774}"/>
    <dgm:cxn modelId="{EBB50731-F445-554F-A207-E8B60ACC49EC}" srcId="{364550AE-5607-4545-8FC8-6667A9CD7F10}" destId="{ABA84ECE-7731-4342-8DEE-09D7718EF4F2}" srcOrd="0" destOrd="0" parTransId="{F7803F7D-4696-3A43-8E27-F66993AD4D44}" sibTransId="{F8444627-9987-F24E-B8E8-A6C22FABBA2F}"/>
    <dgm:cxn modelId="{60A9B046-CC25-104D-AF4D-E99ACE3D0866}" type="presOf" srcId="{E2A4D31A-60E6-C74F-A717-5D613E708A4E}" destId="{78D78FDB-FDD7-4B47-8FC4-D1B82910CB98}" srcOrd="0" destOrd="0" presId="urn:microsoft.com/office/officeart/2005/8/layout/chevron2"/>
    <dgm:cxn modelId="{EBC7FE84-EB15-8840-B5E3-AF89FB050730}" type="presOf" srcId="{ABA84ECE-7731-4342-8DEE-09D7718EF4F2}" destId="{BEE964F7-22F8-D541-AD61-9AD9FF0CF382}" srcOrd="0" destOrd="0" presId="urn:microsoft.com/office/officeart/2005/8/layout/chevron2"/>
    <dgm:cxn modelId="{26252A8E-9019-4B4D-B4D4-CBC5AC842F5E}" type="presOf" srcId="{B09180EA-FBA4-7B4B-9EFD-D252A11DCC56}" destId="{78D78FDB-FDD7-4B47-8FC4-D1B82910CB98}" srcOrd="0" destOrd="1" presId="urn:microsoft.com/office/officeart/2005/8/layout/chevron2"/>
    <dgm:cxn modelId="{C98F9DB3-5531-DE47-A60C-A136EDB1AC15}" type="presOf" srcId="{A26C394C-E787-3F4F-A78A-01B67B57A647}" destId="{E96FD1AA-0628-3B47-85A6-3A91611CCD30}" srcOrd="0" destOrd="0" presId="urn:microsoft.com/office/officeart/2005/8/layout/chevron2"/>
    <dgm:cxn modelId="{74E78FB8-9742-9346-979A-521ECF1ACF0F}" srcId="{A26C394C-E787-3F4F-A78A-01B67B57A647}" destId="{27D9047F-D380-8546-B9C4-9FF03079B6AA}" srcOrd="0" destOrd="0" parTransId="{C89895C4-1E2C-784C-900A-3726120650F9}" sibTransId="{F6EF2C53-63F9-7A42-BE1D-7C7BDB3FDB9B}"/>
    <dgm:cxn modelId="{741EF2C6-6DFA-344E-BF51-51EEF2CEC16A}" srcId="{A26C394C-E787-3F4F-A78A-01B67B57A647}" destId="{28618DF0-BBC1-3C4A-9FDD-08C5C2242C21}" srcOrd="2" destOrd="0" parTransId="{F6111853-2A00-4F45-B0B2-38BC210D0499}" sibTransId="{0EBC4CC1-9D18-D64E-8518-892949630537}"/>
    <dgm:cxn modelId="{2DF837CE-DE7D-0844-B87F-211F44598DDB}" type="presOf" srcId="{27D9047F-D380-8546-B9C4-9FF03079B6AA}" destId="{6F4BFD0B-EC07-C844-B518-A72E6CAEA630}" srcOrd="0" destOrd="0" presId="urn:microsoft.com/office/officeart/2005/8/layout/chevron2"/>
    <dgm:cxn modelId="{985809D4-119A-644E-B8FB-3576003D29DE}" srcId="{ABA84ECE-7731-4342-8DEE-09D7718EF4F2}" destId="{B09180EA-FBA4-7B4B-9EFD-D252A11DCC56}" srcOrd="1" destOrd="0" parTransId="{3D47056A-AAC1-F14A-B9D8-113B20C1D92E}" sibTransId="{DC7B59F3-C49A-6F4E-A48D-6AD4B6527153}"/>
    <dgm:cxn modelId="{5C35C9DE-8754-7B4D-9B70-BB0ED2CE8306}" type="presOf" srcId="{8D1EA1E1-DB70-5C42-BFC8-C3FB60E89C32}" destId="{6F4BFD0B-EC07-C844-B518-A72E6CAEA630}" srcOrd="0" destOrd="1" presId="urn:microsoft.com/office/officeart/2005/8/layout/chevron2"/>
    <dgm:cxn modelId="{3CF4BFE1-ADA1-CD4C-8A41-95650E4C0C2A}" srcId="{ABA84ECE-7731-4342-8DEE-09D7718EF4F2}" destId="{E2A4D31A-60E6-C74F-A717-5D613E708A4E}" srcOrd="0" destOrd="0" parTransId="{1E7460B7-60BF-874B-9F35-9A49569DE521}" sibTransId="{A7FA03C5-BA45-2146-8F5F-A5398830B5BC}"/>
    <dgm:cxn modelId="{91F2EAE3-DF73-6A4B-9154-C36209D7B17F}" type="presOf" srcId="{28618DF0-BBC1-3C4A-9FDD-08C5C2242C21}" destId="{6F4BFD0B-EC07-C844-B518-A72E6CAEA630}" srcOrd="0" destOrd="2" presId="urn:microsoft.com/office/officeart/2005/8/layout/chevron2"/>
    <dgm:cxn modelId="{2AF90AE5-AB1F-154D-927F-80D01C06DDF6}" type="presOf" srcId="{364550AE-5607-4545-8FC8-6667A9CD7F10}" destId="{C83113F0-C227-794A-8D84-E0015D3C0D47}" srcOrd="0" destOrd="0" presId="urn:microsoft.com/office/officeart/2005/8/layout/chevron2"/>
    <dgm:cxn modelId="{191DF1F3-14F1-5543-A4A0-C91C4C7E1F69}" srcId="{364550AE-5607-4545-8FC8-6667A9CD7F10}" destId="{A26C394C-E787-3F4F-A78A-01B67B57A647}" srcOrd="1" destOrd="0" parTransId="{86300A19-80A1-6C4A-84EA-A42D13CC46A7}" sibTransId="{E330E9C0-C373-2447-AA7B-D64EEEB5BC25}"/>
    <dgm:cxn modelId="{3C30E789-4D07-6945-80C7-956BC08CB29F}" type="presParOf" srcId="{C83113F0-C227-794A-8D84-E0015D3C0D47}" destId="{5B539C8E-D692-E847-A205-97CE586188E3}" srcOrd="0" destOrd="0" presId="urn:microsoft.com/office/officeart/2005/8/layout/chevron2"/>
    <dgm:cxn modelId="{558953A7-9352-204E-8D39-D3F0BF346446}" type="presParOf" srcId="{5B539C8E-D692-E847-A205-97CE586188E3}" destId="{BEE964F7-22F8-D541-AD61-9AD9FF0CF382}" srcOrd="0" destOrd="0" presId="urn:microsoft.com/office/officeart/2005/8/layout/chevron2"/>
    <dgm:cxn modelId="{C1B60BB8-F409-974A-8D08-BEE9A2C36B83}" type="presParOf" srcId="{5B539C8E-D692-E847-A205-97CE586188E3}" destId="{78D78FDB-FDD7-4B47-8FC4-D1B82910CB98}" srcOrd="1" destOrd="0" presId="urn:microsoft.com/office/officeart/2005/8/layout/chevron2"/>
    <dgm:cxn modelId="{A5024984-CE74-E243-980A-BD70FB4FB4C3}" type="presParOf" srcId="{C83113F0-C227-794A-8D84-E0015D3C0D47}" destId="{C0310C75-98BB-8D4A-8DBE-320C790A5ECE}" srcOrd="1" destOrd="0" presId="urn:microsoft.com/office/officeart/2005/8/layout/chevron2"/>
    <dgm:cxn modelId="{B5C7D3ED-F943-6644-808A-B25446106E47}" type="presParOf" srcId="{C83113F0-C227-794A-8D84-E0015D3C0D47}" destId="{23EDC686-7316-7548-84B9-F1F97404043C}" srcOrd="2" destOrd="0" presId="urn:microsoft.com/office/officeart/2005/8/layout/chevron2"/>
    <dgm:cxn modelId="{070AAAA0-C01D-7444-97B6-BDFEE12348A0}" type="presParOf" srcId="{23EDC686-7316-7548-84B9-F1F97404043C}" destId="{E96FD1AA-0628-3B47-85A6-3A91611CCD30}" srcOrd="0" destOrd="0" presId="urn:microsoft.com/office/officeart/2005/8/layout/chevron2"/>
    <dgm:cxn modelId="{E58F2E3E-95DE-1648-9D0C-3D5AFCBF4378}" type="presParOf" srcId="{23EDC686-7316-7548-84B9-F1F97404043C}" destId="{6F4BFD0B-EC07-C844-B518-A72E6CAEA63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E964F7-22F8-D541-AD61-9AD9FF0CF382}">
      <dsp:nvSpPr>
        <dsp:cNvPr id="0" name=""/>
        <dsp:cNvSpPr/>
      </dsp:nvSpPr>
      <dsp:spPr>
        <a:xfrm rot="5400000">
          <a:off x="-173291" y="185415"/>
          <a:ext cx="1155278" cy="80869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Research Problem</a:t>
          </a:r>
        </a:p>
      </dsp:txBody>
      <dsp:txXfrm rot="-5400000">
        <a:off x="1" y="416472"/>
        <a:ext cx="808695" cy="346583"/>
      </dsp:txXfrm>
    </dsp:sp>
    <dsp:sp modelId="{78D78FDB-FDD7-4B47-8FC4-D1B82910CB98}">
      <dsp:nvSpPr>
        <dsp:cNvPr id="0" name=""/>
        <dsp:cNvSpPr/>
      </dsp:nvSpPr>
      <dsp:spPr>
        <a:xfrm rot="5400000">
          <a:off x="4240961" y="-3432266"/>
          <a:ext cx="750931" cy="76154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MY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Implementing neural network approaches to solve the Rubik’s Cube have struggled to succeed without human help and have had to rely on hand-engineered features and group theory to systematically find solutions.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808695" y="36657"/>
        <a:ext cx="7578807" cy="677617"/>
      </dsp:txXfrm>
    </dsp:sp>
    <dsp:sp modelId="{E40C0B5E-BFD5-204B-B848-F977E57FCA8A}">
      <dsp:nvSpPr>
        <dsp:cNvPr id="0" name=""/>
        <dsp:cNvSpPr/>
      </dsp:nvSpPr>
      <dsp:spPr>
        <a:xfrm rot="5400000">
          <a:off x="-173291" y="1315099"/>
          <a:ext cx="1155278" cy="80869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Question</a:t>
          </a:r>
        </a:p>
      </dsp:txBody>
      <dsp:txXfrm rot="-5400000">
        <a:off x="1" y="1546156"/>
        <a:ext cx="808695" cy="346583"/>
      </dsp:txXfrm>
    </dsp:sp>
    <dsp:sp modelId="{7C123266-1B90-114C-B293-98CDF6BFE38C}">
      <dsp:nvSpPr>
        <dsp:cNvPr id="0" name=""/>
        <dsp:cNvSpPr/>
      </dsp:nvSpPr>
      <dsp:spPr>
        <a:xfrm rot="5400000">
          <a:off x="4154519" y="-2290261"/>
          <a:ext cx="923815" cy="76154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How to obtain a valuable function automatically, so that the whole problem-solving process is free of human knowledge.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How to use the rules of an algorithm that performs from a goal state and try to learn from the goal how far it can reach the rules.</a:t>
          </a:r>
          <a:endParaRPr lang="en-MY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808695" y="1100660"/>
        <a:ext cx="7570367" cy="833621"/>
      </dsp:txXfrm>
    </dsp:sp>
    <dsp:sp modelId="{9F8BBE59-8193-2A4D-A05D-92042D9E06C0}">
      <dsp:nvSpPr>
        <dsp:cNvPr id="0" name=""/>
        <dsp:cNvSpPr/>
      </dsp:nvSpPr>
      <dsp:spPr>
        <a:xfrm rot="5400000">
          <a:off x="-173291" y="2452477"/>
          <a:ext cx="1155278" cy="80869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Objective</a:t>
          </a:r>
        </a:p>
      </dsp:txBody>
      <dsp:txXfrm rot="-5400000">
        <a:off x="1" y="2683534"/>
        <a:ext cx="808695" cy="346583"/>
      </dsp:txXfrm>
    </dsp:sp>
    <dsp:sp modelId="{E92D8765-2F7D-CE46-9E39-B9773003938A}">
      <dsp:nvSpPr>
        <dsp:cNvPr id="0" name=""/>
        <dsp:cNvSpPr/>
      </dsp:nvSpPr>
      <dsp:spPr>
        <a:xfrm rot="5400000">
          <a:off x="4147024" y="-1121181"/>
          <a:ext cx="938806" cy="76154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To obtain valuable heuristic functions automatically, so that the whole problem-solving process is free of human knowledge.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To use heuristic rules of the algorithm to perform random walks back from the goal state and try to learn how far the goal has been achieved. </a:t>
          </a:r>
          <a:endParaRPr lang="en-MY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808696" y="2262976"/>
        <a:ext cx="7569635" cy="847148"/>
      </dsp:txXfrm>
    </dsp:sp>
    <dsp:sp modelId="{3ECD9277-BDB4-5E41-AFB2-6E3FB2E0CFED}">
      <dsp:nvSpPr>
        <dsp:cNvPr id="0" name=""/>
        <dsp:cNvSpPr/>
      </dsp:nvSpPr>
      <dsp:spPr>
        <a:xfrm rot="5400000">
          <a:off x="-173291" y="3495916"/>
          <a:ext cx="1155278" cy="80869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Significant</a:t>
          </a:r>
        </a:p>
      </dsp:txBody>
      <dsp:txXfrm rot="-5400000">
        <a:off x="1" y="3726973"/>
        <a:ext cx="808695" cy="346583"/>
      </dsp:txXfrm>
    </dsp:sp>
    <dsp:sp modelId="{E46DE474-4901-114A-94B0-3E7B3EB07318}">
      <dsp:nvSpPr>
        <dsp:cNvPr id="0" name=""/>
        <dsp:cNvSpPr/>
      </dsp:nvSpPr>
      <dsp:spPr>
        <a:xfrm rot="5400000">
          <a:off x="4240961" y="-109642"/>
          <a:ext cx="750931" cy="76154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finding of this research paper is to obtain valuable heuristic functions that the whole problem-solving process is free of human knowledge and as use heuristic algorithm rules that will perform random walks backwards from a goal state and try to learn how far they reached rules are from the goal. </a:t>
          </a:r>
        </a:p>
      </dsp:txBody>
      <dsp:txXfrm rot="-5400000">
        <a:off x="808695" y="3359281"/>
        <a:ext cx="7578807" cy="677617"/>
      </dsp:txXfrm>
    </dsp:sp>
    <dsp:sp modelId="{3E9DE18C-4F6D-9D41-B15F-D6DF5A548A86}">
      <dsp:nvSpPr>
        <dsp:cNvPr id="0" name=""/>
        <dsp:cNvSpPr/>
      </dsp:nvSpPr>
      <dsp:spPr>
        <a:xfrm rot="5400000">
          <a:off x="-173291" y="4539355"/>
          <a:ext cx="1155278" cy="80869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Research Delivery</a:t>
          </a:r>
        </a:p>
      </dsp:txBody>
      <dsp:txXfrm rot="-5400000">
        <a:off x="1" y="4770412"/>
        <a:ext cx="808695" cy="346583"/>
      </dsp:txXfrm>
    </dsp:sp>
    <dsp:sp modelId="{EDED6727-9080-CD4D-9AD8-AF099729CA3C}">
      <dsp:nvSpPr>
        <dsp:cNvPr id="0" name=""/>
        <dsp:cNvSpPr/>
      </dsp:nvSpPr>
      <dsp:spPr>
        <a:xfrm rot="5400000">
          <a:off x="4240961" y="933797"/>
          <a:ext cx="750931" cy="76154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To prove this research paper and experiment of neural network using heuristic learning is the best choice to solve Rubik’s Cube.</a:t>
          </a:r>
        </a:p>
      </dsp:txBody>
      <dsp:txXfrm rot="-5400000">
        <a:off x="808695" y="4402721"/>
        <a:ext cx="7578807" cy="6776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E964F7-22F8-D541-AD61-9AD9FF0CF382}">
      <dsp:nvSpPr>
        <dsp:cNvPr id="0" name=""/>
        <dsp:cNvSpPr/>
      </dsp:nvSpPr>
      <dsp:spPr>
        <a:xfrm rot="5400000">
          <a:off x="-255414" y="257317"/>
          <a:ext cx="1702764" cy="11919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Approximate Function</a:t>
          </a:r>
        </a:p>
      </dsp:txBody>
      <dsp:txXfrm rot="-5400000">
        <a:off x="1" y="597871"/>
        <a:ext cx="1191935" cy="510829"/>
      </dsp:txXfrm>
    </dsp:sp>
    <dsp:sp modelId="{78D78FDB-FDD7-4B47-8FC4-D1B82910CB98}">
      <dsp:nvSpPr>
        <dsp:cNvPr id="0" name=""/>
        <dsp:cNvSpPr/>
      </dsp:nvSpPr>
      <dsp:spPr>
        <a:xfrm rot="5400000">
          <a:off x="4347389" y="-3155454"/>
          <a:ext cx="1106796" cy="741770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MY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Let </a:t>
          </a:r>
          <a14:m xmlns:a14="http://schemas.microsoft.com/office/drawing/2010/main">
            <m:oMath xmlns:m="http://schemas.openxmlformats.org/officeDocument/2006/math">
              <m:r>
                <a:rPr lang="en-MY" sz="1600" i="1" kern="1200">
                  <a:latin typeface="Cambria Math" panose="02040503050406030204" pitchFamily="18" charset="0"/>
                </a:rPr>
                <m:t>𝐶</m:t>
              </m:r>
            </m:oMath>
          </a14:m>
          <a:r>
            <a:rPr lang="en-MY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be the space of all 3 by 3 of Rubik’s Cube. The aim is to train a model that works closely with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MY" sz="1600" i="1" kern="120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MY" sz="1600" i="1" kern="1200">
                      <a:latin typeface="Cambria Math" panose="02040503050406030204" pitchFamily="18" charset="0"/>
                    </a:rPr>
                    <m:t>h</m:t>
                  </m:r>
                </m:e>
                <m:sup>
                  <m:r>
                    <a:rPr lang="en-MY" sz="1600" i="1" kern="1200">
                      <a:latin typeface="Cambria Math" panose="02040503050406030204" pitchFamily="18" charset="0"/>
                    </a:rPr>
                    <m:t>∗</m:t>
                  </m:r>
                </m:sup>
              </m:sSup>
              <m:r>
                <a:rPr lang="en-MY" sz="1600" i="1" kern="1200">
                  <a:latin typeface="Cambria Math" panose="02040503050406030204" pitchFamily="18" charset="0"/>
                </a:rPr>
                <m:t>:</m:t>
              </m:r>
              <m:r>
                <a:rPr lang="en-MY" sz="1600" i="1" kern="1200">
                  <a:latin typeface="Cambria Math" panose="02040503050406030204" pitchFamily="18" charset="0"/>
                </a:rPr>
                <m:t>𝐶</m:t>
              </m:r>
              <m:r>
                <a:rPr lang="en-MY" sz="1600" i="1" kern="1200">
                  <a:latin typeface="Cambria Math" panose="02040503050406030204" pitchFamily="18" charset="0"/>
                </a:rPr>
                <m:t> →</m:t>
              </m:r>
              <m:r>
                <a:rPr lang="en-MY" sz="1600" i="1" kern="1200">
                  <a:latin typeface="Cambria Math" panose="02040503050406030204" pitchFamily="18" charset="0"/>
                </a:rPr>
                <m:t>ℕ</m:t>
              </m:r>
            </m:oMath>
          </a14:m>
          <a:r>
            <a:rPr lang="en-MY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that maps every cube setup to its shortest distance from the target state. To achieve this, it is decided to train a regression model of the Deep Neural Network (DNN) in a supervised learning setup.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191935" y="54029"/>
        <a:ext cx="7363676" cy="998738"/>
      </dsp:txXfrm>
    </dsp:sp>
    <dsp:sp modelId="{E96FD1AA-0628-3B47-85A6-3A91611CCD30}">
      <dsp:nvSpPr>
        <dsp:cNvPr id="0" name=""/>
        <dsp:cNvSpPr/>
      </dsp:nvSpPr>
      <dsp:spPr>
        <a:xfrm rot="5400000">
          <a:off x="-255414" y="1667417"/>
          <a:ext cx="1702764" cy="11919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itchFamily="2" charset="2"/>
            <a:buNone/>
          </a:pPr>
          <a:r>
            <a:rPr lang="en-US" sz="1400" b="1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Generating Sample Data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" y="2007971"/>
        <a:ext cx="1191935" cy="510829"/>
      </dsp:txXfrm>
    </dsp:sp>
    <dsp:sp modelId="{6F4BFD0B-EC07-C844-B518-A72E6CAEA630}">
      <dsp:nvSpPr>
        <dsp:cNvPr id="0" name=""/>
        <dsp:cNvSpPr/>
      </dsp:nvSpPr>
      <dsp:spPr>
        <a:xfrm rot="5400000">
          <a:off x="4347389" y="-1743451"/>
          <a:ext cx="1106796" cy="741770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MY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For the estimator training, it is essential to generate examples with a given distance from the objective — data examples of mixed cubes with distanced needed to be generated. In order to do this, went back randomly from an objective state. That provides a cube setup that is long, as it cannot be sure that there are no shorter walks that will produce the same result. </a:t>
          </a:r>
        </a:p>
      </dsp:txBody>
      <dsp:txXfrm rot="-5400000">
        <a:off x="1191935" y="1466032"/>
        <a:ext cx="7363676" cy="9987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E964F7-22F8-D541-AD61-9AD9FF0CF382}">
      <dsp:nvSpPr>
        <dsp:cNvPr id="0" name=""/>
        <dsp:cNvSpPr/>
      </dsp:nvSpPr>
      <dsp:spPr>
        <a:xfrm rot="5400000">
          <a:off x="-255664" y="256045"/>
          <a:ext cx="1704428" cy="11931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Admissible Heuristics</a:t>
          </a:r>
        </a:p>
      </dsp:txBody>
      <dsp:txXfrm rot="-5400000">
        <a:off x="0" y="596931"/>
        <a:ext cx="1193100" cy="511328"/>
      </dsp:txXfrm>
    </dsp:sp>
    <dsp:sp modelId="{78D78FDB-FDD7-4B47-8FC4-D1B82910CB98}">
      <dsp:nvSpPr>
        <dsp:cNvPr id="0" name=""/>
        <dsp:cNvSpPr/>
      </dsp:nvSpPr>
      <dsp:spPr>
        <a:xfrm rot="5400000">
          <a:off x="4347431" y="-3154330"/>
          <a:ext cx="1107878" cy="741654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Utilized to assess the expense of achieving the objective state in the heuristic algorithm.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Discover an expected ideal way to the objective state from the current state.</a:t>
          </a:r>
        </a:p>
      </dsp:txBody>
      <dsp:txXfrm rot="-5400000">
        <a:off x="1193100" y="54083"/>
        <a:ext cx="7362458" cy="999714"/>
      </dsp:txXfrm>
    </dsp:sp>
    <dsp:sp modelId="{E96FD1AA-0628-3B47-85A6-3A91611CCD30}">
      <dsp:nvSpPr>
        <dsp:cNvPr id="0" name=""/>
        <dsp:cNvSpPr/>
      </dsp:nvSpPr>
      <dsp:spPr>
        <a:xfrm rot="5400000">
          <a:off x="-255664" y="1667524"/>
          <a:ext cx="1704428" cy="11931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itchFamily="2" charset="2"/>
            <a:buNone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Inadmissible Heuristics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0" y="2008410"/>
        <a:ext cx="1193100" cy="511328"/>
      </dsp:txXfrm>
    </dsp:sp>
    <dsp:sp modelId="{6F4BFD0B-EC07-C844-B518-A72E6CAEA630}">
      <dsp:nvSpPr>
        <dsp:cNvPr id="0" name=""/>
        <dsp:cNvSpPr/>
      </dsp:nvSpPr>
      <dsp:spPr>
        <a:xfrm rot="5400000">
          <a:off x="4347431" y="-1742470"/>
          <a:ext cx="1107878" cy="741654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Find the non-optimal path.</a:t>
          </a:r>
          <a:endParaRPr lang="en-MY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By biasing the estimate, it can choose between path cost and search cost.</a:t>
          </a:r>
          <a:endParaRPr lang="en-MY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193100" y="1465943"/>
        <a:ext cx="7362458" cy="9997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E964F7-22F8-D541-AD61-9AD9FF0CF382}">
      <dsp:nvSpPr>
        <dsp:cNvPr id="0" name=""/>
        <dsp:cNvSpPr/>
      </dsp:nvSpPr>
      <dsp:spPr>
        <a:xfrm rot="5400000">
          <a:off x="-255664" y="256045"/>
          <a:ext cx="1704428" cy="11931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Admissible Heuristics</a:t>
          </a:r>
        </a:p>
      </dsp:txBody>
      <dsp:txXfrm rot="-5400000">
        <a:off x="0" y="596931"/>
        <a:ext cx="1193100" cy="511328"/>
      </dsp:txXfrm>
    </dsp:sp>
    <dsp:sp modelId="{78D78FDB-FDD7-4B47-8FC4-D1B82910CB98}">
      <dsp:nvSpPr>
        <dsp:cNvPr id="0" name=""/>
        <dsp:cNvSpPr/>
      </dsp:nvSpPr>
      <dsp:spPr>
        <a:xfrm rot="5400000">
          <a:off x="4347431" y="-3154330"/>
          <a:ext cx="1107878" cy="741654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US" sz="1800" b="0" kern="1200">
              <a:latin typeface="Times New Roman" panose="02020603050405020304" pitchFamily="18" charset="0"/>
              <a:cs typeface="Times New Roman" panose="02020603050405020304" pitchFamily="18" charset="0"/>
            </a:rPr>
            <a:t>Maximum Misplaced Edges Cubes in Rubik’s Cube Face</a:t>
          </a:r>
          <a:endParaRPr lang="en-US" sz="18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US" sz="18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Maximum Misplaced Corners Cubes in </a:t>
          </a:r>
          <a:r>
            <a:rPr lang="en-MY" sz="18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Rubik’s Cube </a:t>
          </a:r>
          <a:r>
            <a:rPr lang="en-US" sz="18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Face</a:t>
          </a:r>
        </a:p>
      </dsp:txBody>
      <dsp:txXfrm rot="-5400000">
        <a:off x="1193100" y="54083"/>
        <a:ext cx="7362458" cy="999714"/>
      </dsp:txXfrm>
    </dsp:sp>
    <dsp:sp modelId="{E96FD1AA-0628-3B47-85A6-3A91611CCD30}">
      <dsp:nvSpPr>
        <dsp:cNvPr id="0" name=""/>
        <dsp:cNvSpPr/>
      </dsp:nvSpPr>
      <dsp:spPr>
        <a:xfrm rot="5400000">
          <a:off x="-255664" y="1667524"/>
          <a:ext cx="1704428" cy="11931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itchFamily="2" charset="2"/>
            <a:buNone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Inadmissible Heuristics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0" y="2008410"/>
        <a:ext cx="1193100" cy="511328"/>
      </dsp:txXfrm>
    </dsp:sp>
    <dsp:sp modelId="{6F4BFD0B-EC07-C844-B518-A72E6CAEA630}">
      <dsp:nvSpPr>
        <dsp:cNvPr id="0" name=""/>
        <dsp:cNvSpPr/>
      </dsp:nvSpPr>
      <dsp:spPr>
        <a:xfrm rot="5400000">
          <a:off x="4347431" y="-1742470"/>
          <a:ext cx="1107878" cy="741654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US" sz="1600" b="0" kern="1200">
              <a:latin typeface="Times New Roman" panose="02020603050405020304" pitchFamily="18" charset="0"/>
              <a:cs typeface="Times New Roman" panose="02020603050405020304" pitchFamily="18" charset="0"/>
            </a:rPr>
            <a:t>Maximum Misplaced Edges and Corner Cubes in Rubik’s Cube Face</a:t>
          </a:r>
          <a:endParaRPr lang="en-MY" sz="16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US" sz="1600" b="0" kern="1200">
              <a:latin typeface="Times New Roman" panose="02020603050405020304" pitchFamily="18" charset="0"/>
              <a:cs typeface="Times New Roman" panose="02020603050405020304" pitchFamily="18" charset="0"/>
            </a:rPr>
            <a:t>Maximum and Minimum Misplaced Corner and Edge Cubes in Rubik’s Cube Face</a:t>
          </a:r>
          <a:endParaRPr lang="en-MY" sz="16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US" sz="16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Maximum Misplaced Corner and Maximum Misplaced Edge Cube in Face</a:t>
          </a:r>
          <a:endParaRPr lang="en-MY" sz="16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193100" y="1465943"/>
        <a:ext cx="7362458" cy="9997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B935B-FF8F-9747-BFE5-3CCBA13B1D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B28C56-7867-4B42-AD4A-BB5AD139A5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738BE-A00B-0247-9E32-5213D0AFB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5/25/19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9C747-DDEC-6347-AD37-8FF78059A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3CE4A-D4AC-FB49-B591-95A991620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8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4B418-196F-1B45-9FF2-9B353E980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86B038-B305-3A4B-A45E-396CD04667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70B17-9573-7D4A-AC40-2D0BED6E4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5/25/19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F2651-3D2C-8941-B940-927911BCD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A233E-5238-2343-A0A9-3932BE0B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761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3CD480-ECCB-7048-AB23-394585B12A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C14DF4-9721-8E47-B8EE-2E95B9E3BF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84A6C-D2F2-224F-B1E5-AD1F8FCC5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5/25/19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67A616-896B-F34D-A2C0-7F00CD998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BF05C-2CBE-EA43-A6C0-43C520CA6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829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B1292-098A-024D-A621-C4F17EFB6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E2F13-CE41-F249-B255-9D7D3416B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89489-5012-3649-AEFE-1E54867BD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5/25/19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25F7E-5ED4-3940-8DEE-D9421530C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75D26-9E96-2F47-8E5F-D4CFF0FFA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573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A3659-0B60-1C45-8102-931E86967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2BC13C-174A-E140-9A9A-221611814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E925E-487C-FE4E-9F7E-6D9DDDB6A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5/25/19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8AF6E-7816-494C-8201-CD4D60F1D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0F3AF-C1E4-A842-ADF0-4B77FE1D4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613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00D0C-8EF8-7D40-BD73-3D47875E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0AE7F-0E15-D249-933C-7705D5C0A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8950B-F935-0540-A384-471DBC04B4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570E47-5DAB-4043-91BD-6B93A73B3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5/25/19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CDAA3-F6CD-4443-809C-8467DC885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C96833-BDA8-4A49-99B1-CD49F3F8B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089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48EF4-A58C-DA4A-AD4B-9522D3B53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881C53-7F83-974C-B326-D9DA02867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C32015-4B03-A24B-99AA-521D2017BB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2C0886-D73E-4641-ABF0-EF5AD0BCE8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41E5AB-7D22-394F-B0F0-B3DEC3B001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D9EE02-92B2-CC47-A3B7-27A1B58DD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5/25/19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7F9973-67DE-364A-AFB1-D4375A567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F67EA8-90F6-6C4D-8F00-B9ED1B3DF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78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9CD57-1703-9F48-91EA-8FADA3DD6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8DB1D-0AC2-9141-98ED-4BF6187D4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5/25/19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10AF67-B2C2-BD49-AB98-708019906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06798B-DAAC-EF45-B8A4-AFCF49FFE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733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166A2F-F785-F047-AA25-A74EBBCA4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5/25/19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D85B41-AF80-8144-BBAC-FA1AE125C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8B4882-486F-5441-979B-BC5F63A67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354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3E8AB-50A0-DC46-A462-F59F83FCF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8A6A7-5E82-4F49-8072-C0F87A621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4DFB96-D229-BF41-A91A-926247D85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A6353F-64A1-5E47-B418-853C0F48B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5/25/19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42B08-148D-9545-8A4F-DA2F9E0F6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7F5FC9-5DCC-A84E-B735-CB889AE99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464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85A6C-1537-A448-B76A-09DC7FAA4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87F2C0-6B7D-6040-86DB-994FBB0452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D0A6D4-37C3-AB45-AA41-2B43D75EA1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AADDA3-97F6-A74D-B70A-0F4FC26AB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5/25/19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4C33C-3053-FA43-8DB2-7D8087725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0B5588-5314-1743-B858-218AA5593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39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6B932A-B31B-5849-B800-53B73CF2A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4533B-D581-054F-8906-257FE210C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04454-9657-4948-BDA9-B330BEC9C4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06417-DD70-4945-9C67-63D5CFDC8965}" type="datetimeFigureOut">
              <a:rPr lang="en-US" smtClean="0"/>
              <a:t>5/25/19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7870F-4F1F-8548-BB07-ADE62D6F9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715D7-031D-5D4E-AB73-17D4AFEF11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813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0.tiff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4.xml"/><Relationship Id="rId4" Type="http://schemas.openxmlformats.org/officeDocument/2006/relationships/image" Target="../media/image11.tiff"/><Relationship Id="rId9" Type="http://schemas.microsoft.com/office/2007/relationships/diagramDrawing" Target="../diagrams/drawing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10.tiff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4.xml"/><Relationship Id="rId11" Type="http://schemas.openxmlformats.org/officeDocument/2006/relationships/image" Target="../media/image14.jpeg"/><Relationship Id="rId5" Type="http://schemas.openxmlformats.org/officeDocument/2006/relationships/diagramData" Target="../diagrams/data5.xml"/><Relationship Id="rId10" Type="http://schemas.openxmlformats.org/officeDocument/2006/relationships/image" Target="../media/image13.jpeg"/><Relationship Id="rId4" Type="http://schemas.openxmlformats.org/officeDocument/2006/relationships/image" Target="../media/image11.tiff"/><Relationship Id="rId9" Type="http://schemas.microsoft.com/office/2007/relationships/diagramDrawing" Target="../diagrams/drawing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tiff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.tiff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diagramColors" Target="../diagrams/colors2.xml"/><Relationship Id="rId3" Type="http://schemas.openxmlformats.org/officeDocument/2006/relationships/image" Target="../media/image10.tiff"/><Relationship Id="rId7" Type="http://schemas.openxmlformats.org/officeDocument/2006/relationships/diagramQuickStyle" Target="../diagrams/quickStyle2.xml"/><Relationship Id="rId12" Type="http://schemas.openxmlformats.org/officeDocument/2006/relationships/diagramQuickStyle" Target="../diagrams/quickStyle2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diagramData" Target="../diagrams/data3.xml"/><Relationship Id="rId4" Type="http://schemas.openxmlformats.org/officeDocument/2006/relationships/image" Target="../media/image11.tiff"/><Relationship Id="rId9" Type="http://schemas.microsoft.com/office/2007/relationships/diagramDrawing" Target="../diagrams/drawin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4AE362-35F6-F843-AB60-CEED6AB2B885}"/>
              </a:ext>
            </a:extLst>
          </p:cNvPr>
          <p:cNvSpPr txBox="1"/>
          <p:nvPr/>
        </p:nvSpPr>
        <p:spPr>
          <a:xfrm>
            <a:off x="3053144" y="4976614"/>
            <a:ext cx="601478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Candidate Name </a:t>
            </a:r>
            <a:r>
              <a:rPr lang="en-US" sz="2000" dirty="0"/>
              <a:t>: Gunasegarran Magadevan</a:t>
            </a:r>
          </a:p>
          <a:p>
            <a:r>
              <a:rPr lang="en-US" sz="2000" b="1" dirty="0"/>
              <a:t>Matrix Number</a:t>
            </a:r>
            <a:r>
              <a:rPr lang="en-US" sz="2000" dirty="0"/>
              <a:t>   : WQD170002</a:t>
            </a:r>
          </a:p>
          <a:p>
            <a:r>
              <a:rPr lang="en-US" sz="2000" b="1" dirty="0"/>
              <a:t>Title</a:t>
            </a:r>
            <a:r>
              <a:rPr lang="en-US" sz="2000" dirty="0"/>
              <a:t> 	                : Neural Rubik’s – Solving Rubik’s Cube</a:t>
            </a:r>
          </a:p>
          <a:p>
            <a:r>
              <a:rPr lang="en-US" sz="2000" dirty="0"/>
              <a:t>		  Using Neural Network</a:t>
            </a:r>
          </a:p>
          <a:p>
            <a:r>
              <a:rPr lang="en-US" sz="2000" dirty="0"/>
              <a:t>		  (Heuristic Learning)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6EB0FF-89FC-9F4B-B62A-0CC94F2C8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042" y="553426"/>
            <a:ext cx="6922264" cy="389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44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161558-B53F-DD4E-9D7D-8ACE4559936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2540000" cy="27432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476805EF-8C4E-7F41-BFAF-169016B384E7}"/>
              </a:ext>
            </a:extLst>
          </p:cNvPr>
          <p:cNvSpPr txBox="1"/>
          <p:nvPr/>
        </p:nvSpPr>
        <p:spPr>
          <a:xfrm>
            <a:off x="2540000" y="224134"/>
            <a:ext cx="53591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RESEARCH</a:t>
            </a:r>
          </a:p>
          <a:p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METHODOLOGY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A4818E-8C41-0C4A-AEC2-F986FDEFBC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11" t="14109" r="5684" b="22867"/>
          <a:stretch/>
        </p:blipFill>
        <p:spPr>
          <a:xfrm rot="19761761">
            <a:off x="497943" y="3758972"/>
            <a:ext cx="2326943" cy="1812126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F77D39-24FB-0248-B475-286F69BE6674}"/>
              </a:ext>
            </a:extLst>
          </p:cNvPr>
          <p:cNvSpPr/>
          <p:nvPr/>
        </p:nvSpPr>
        <p:spPr>
          <a:xfrm>
            <a:off x="2643212" y="1793795"/>
            <a:ext cx="3004226" cy="68359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Informed Search (A*)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113FB1DF-256D-2A40-9334-482A407903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1342958"/>
              </p:ext>
            </p:extLst>
          </p:nvPr>
        </p:nvGraphicFramePr>
        <p:xfrm>
          <a:off x="3107438" y="2961028"/>
          <a:ext cx="8609641" cy="3116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C74EAB59-5317-1E4C-A451-59A163664250}"/>
              </a:ext>
            </a:extLst>
          </p:cNvPr>
          <p:cNvSpPr/>
          <p:nvPr/>
        </p:nvSpPr>
        <p:spPr>
          <a:xfrm rot="19933956">
            <a:off x="-620204" y="3117293"/>
            <a:ext cx="37804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sz="2000" dirty="0">
                <a:latin typeface="Rubik" panose="02000604000000020004" pitchFamily="2" charset="-79"/>
                <a:cs typeface="Rubik" panose="02000604000000020004" pitchFamily="2" charset="-79"/>
              </a:rPr>
              <a:t>Informed Search</a:t>
            </a:r>
          </a:p>
          <a:p>
            <a:pPr algn="ctr"/>
            <a:r>
              <a:rPr lang="en-MY" sz="2000" dirty="0">
                <a:latin typeface="Rubik" panose="02000604000000020004" pitchFamily="2" charset="-79"/>
                <a:cs typeface="Rubik" panose="02000604000000020004" pitchFamily="2" charset="-79"/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4234475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161558-B53F-DD4E-9D7D-8ACE4559936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2540000" cy="27432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476805EF-8C4E-7F41-BFAF-169016B384E7}"/>
              </a:ext>
            </a:extLst>
          </p:cNvPr>
          <p:cNvSpPr txBox="1"/>
          <p:nvPr/>
        </p:nvSpPr>
        <p:spPr>
          <a:xfrm>
            <a:off x="2540000" y="224134"/>
            <a:ext cx="53591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RESEARCH</a:t>
            </a:r>
          </a:p>
          <a:p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METHODOLOGY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A4818E-8C41-0C4A-AEC2-F986FDEFBC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11" t="14109" r="5684" b="22867"/>
          <a:stretch/>
        </p:blipFill>
        <p:spPr>
          <a:xfrm rot="19761761">
            <a:off x="497943" y="3758972"/>
            <a:ext cx="2326943" cy="1812126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F77D39-24FB-0248-B475-286F69BE6674}"/>
              </a:ext>
            </a:extLst>
          </p:cNvPr>
          <p:cNvSpPr/>
          <p:nvPr/>
        </p:nvSpPr>
        <p:spPr>
          <a:xfrm>
            <a:off x="2643212" y="1793795"/>
            <a:ext cx="3004226" cy="68359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Informed Search (A*)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113FB1DF-256D-2A40-9334-482A407903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7235005"/>
              </p:ext>
            </p:extLst>
          </p:nvPr>
        </p:nvGraphicFramePr>
        <p:xfrm>
          <a:off x="3107438" y="2961028"/>
          <a:ext cx="8609641" cy="3116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C74EAB59-5317-1E4C-A451-59A163664250}"/>
              </a:ext>
            </a:extLst>
          </p:cNvPr>
          <p:cNvSpPr/>
          <p:nvPr/>
        </p:nvSpPr>
        <p:spPr>
          <a:xfrm rot="19933956">
            <a:off x="-620204" y="3117293"/>
            <a:ext cx="37804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sz="2000" dirty="0">
                <a:latin typeface="Rubik" panose="02000604000000020004" pitchFamily="2" charset="-79"/>
                <a:cs typeface="Rubik" panose="02000604000000020004" pitchFamily="2" charset="-79"/>
              </a:rPr>
              <a:t>Informed Search</a:t>
            </a:r>
          </a:p>
          <a:p>
            <a:pPr algn="ctr"/>
            <a:r>
              <a:rPr lang="en-MY" sz="2000" dirty="0">
                <a:latin typeface="Rubik" panose="02000604000000020004" pitchFamily="2" charset="-79"/>
                <a:cs typeface="Rubik" panose="02000604000000020004" pitchFamily="2" charset="-79"/>
              </a:rPr>
              <a:t>Algorithm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B71CD8B-93AF-654C-BD42-867165F2F16D}"/>
              </a:ext>
            </a:extLst>
          </p:cNvPr>
          <p:cNvPicPr/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67" b="11578"/>
          <a:stretch/>
        </p:blipFill>
        <p:spPr bwMode="auto">
          <a:xfrm>
            <a:off x="9652000" y="1428751"/>
            <a:ext cx="1993639" cy="1429854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EC9778E-CA57-5B4A-AF0A-43238458505D}"/>
              </a:ext>
            </a:extLst>
          </p:cNvPr>
          <p:cNvPicPr/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3" b="12043"/>
          <a:stretch/>
        </p:blipFill>
        <p:spPr bwMode="auto">
          <a:xfrm>
            <a:off x="4369453" y="5571465"/>
            <a:ext cx="1726547" cy="1215095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23185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8B86EE-9857-804D-A716-075838B874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AB64A2-6E9F-3946-8FA3-B2BE9B3C56D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5270320" y="3298579"/>
            <a:ext cx="1642028" cy="33994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D08570-7817-7C47-A346-0B711D5065FE}"/>
              </a:ext>
            </a:extLst>
          </p:cNvPr>
          <p:cNvSpPr txBox="1"/>
          <p:nvPr/>
        </p:nvSpPr>
        <p:spPr>
          <a:xfrm>
            <a:off x="4096829" y="356628"/>
            <a:ext cx="399833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QUESTION</a:t>
            </a:r>
          </a:p>
          <a:p>
            <a:pPr algn="ctr"/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&amp;</a:t>
            </a:r>
          </a:p>
          <a:p>
            <a:pPr algn="ctr"/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ANSWER</a:t>
            </a:r>
          </a:p>
        </p:txBody>
      </p:sp>
    </p:spTree>
    <p:extLst>
      <p:ext uri="{BB962C8B-B14F-4D97-AF65-F5344CB8AC3E}">
        <p14:creationId xmlns:p14="http://schemas.microsoft.com/office/powerpoint/2010/main" val="103690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8A7C9B-A7C2-6544-874E-B3F541FEBE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62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76C3A9-D800-4246-8EE1-3EDAC42ED904}"/>
              </a:ext>
            </a:extLst>
          </p:cNvPr>
          <p:cNvSpPr txBox="1"/>
          <p:nvPr/>
        </p:nvSpPr>
        <p:spPr>
          <a:xfrm>
            <a:off x="1791196" y="4079141"/>
            <a:ext cx="7280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CHAPTER 2 : LITERATURE REVIEW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4DDE7C-C289-6845-BFDA-30EE01AEBAFF}"/>
              </a:ext>
            </a:extLst>
          </p:cNvPr>
          <p:cNvSpPr txBox="1"/>
          <p:nvPr/>
        </p:nvSpPr>
        <p:spPr>
          <a:xfrm>
            <a:off x="1791196" y="3023008"/>
            <a:ext cx="5986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CHAPTER 1 : 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EBDF98-8B0F-864F-A12D-5806CC2BE207}"/>
              </a:ext>
            </a:extLst>
          </p:cNvPr>
          <p:cNvSpPr txBox="1"/>
          <p:nvPr/>
        </p:nvSpPr>
        <p:spPr>
          <a:xfrm>
            <a:off x="1791196" y="5144968"/>
            <a:ext cx="818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CHAPTER 3 : RESEARCH METHODOLOGY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BD5535-0F51-6B4F-803A-FC6F7B2BC5CE}"/>
              </a:ext>
            </a:extLst>
          </p:cNvPr>
          <p:cNvSpPr txBox="1"/>
          <p:nvPr/>
        </p:nvSpPr>
        <p:spPr>
          <a:xfrm>
            <a:off x="1791196" y="6210795"/>
            <a:ext cx="4569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QUESTIONS &amp; ANSWER</a:t>
            </a:r>
          </a:p>
        </p:txBody>
      </p:sp>
    </p:spTree>
    <p:extLst>
      <p:ext uri="{BB962C8B-B14F-4D97-AF65-F5344CB8AC3E}">
        <p14:creationId xmlns:p14="http://schemas.microsoft.com/office/powerpoint/2010/main" val="3001677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D4FBA9-5F6D-2546-B271-6ED18C5FBB1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2590800" cy="2743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6805EF-8C4E-7F41-BFAF-169016B384E7}"/>
              </a:ext>
            </a:extLst>
          </p:cNvPr>
          <p:cNvSpPr txBox="1"/>
          <p:nvPr/>
        </p:nvSpPr>
        <p:spPr>
          <a:xfrm>
            <a:off x="2590800" y="261626"/>
            <a:ext cx="6100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INTRODUCTION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612491-3FCA-B542-B1BA-C3514B94D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24" y="3697967"/>
            <a:ext cx="2415339" cy="28984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10333A-24EF-B848-933C-9D5167B17E49}"/>
              </a:ext>
            </a:extLst>
          </p:cNvPr>
          <p:cNvSpPr txBox="1"/>
          <p:nvPr/>
        </p:nvSpPr>
        <p:spPr>
          <a:xfrm>
            <a:off x="2889045" y="1450126"/>
            <a:ext cx="881740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set of algorithms, modelled loosely after the human brain, that are designed to recognize patterns.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interpret sensory data through a kind of machine perception, labelling or clustering raw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patterns they recognize are numerical, contained in vectors, into which all real-world data, be it images, sound, text or time series, must be translated.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M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MY" sz="20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Heuristic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Involving or serving as an aid to learning, discovery, or problem-solving by experimental methods.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 trial-and-error which can speed up the process of finding a satisfactory solution.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”I have not failed 1000 times, but I have discovered 1000 ways how not to invent the light bulb” - </a:t>
            </a:r>
            <a:r>
              <a:rPr lang="en-MY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Thomas Edison</a:t>
            </a:r>
            <a:endParaRPr lang="en-MY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474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D4FBA9-5F6D-2546-B271-6ED18C5FBB1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2590800" cy="2743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6805EF-8C4E-7F41-BFAF-169016B384E7}"/>
              </a:ext>
            </a:extLst>
          </p:cNvPr>
          <p:cNvSpPr txBox="1"/>
          <p:nvPr/>
        </p:nvSpPr>
        <p:spPr>
          <a:xfrm>
            <a:off x="2590800" y="261626"/>
            <a:ext cx="6100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INTRODUCTION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C8FC6E-79A1-3245-A247-E42F0C65F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3287" y="431178"/>
            <a:ext cx="2576511" cy="25765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0C9BAF-F74E-2B4E-8305-805483A383C9}"/>
                  </a:ext>
                </a:extLst>
              </p:cNvPr>
              <p:cNvSpPr txBox="1"/>
              <p:nvPr/>
            </p:nvSpPr>
            <p:spPr>
              <a:xfrm>
                <a:off x="2780116" y="1371600"/>
                <a:ext cx="6433171" cy="16360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sz="2000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Rubik’s Cube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3D mechanical puzzle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consists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=27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cubes.</a:t>
                </a:r>
                <a:r>
                  <a:rPr lang="en-MY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hr-HR" b="1" dirty="0" err="1">
                    <a:latin typeface="Times New Roman" panose="02020603050405020304" pitchFamily="18" charset="0"/>
                    <a:cs typeface="Times New Roman" pitchFamily="18" charset="0"/>
                  </a:rPr>
                  <a:t>Permutation</a:t>
                </a:r>
                <a:r>
                  <a:rPr lang="hr-HR" b="1" dirty="0">
                    <a:latin typeface="Times New Roman" panose="02020603050405020304" pitchFamily="18" charset="0"/>
                    <a:cs typeface="Times New Roman" pitchFamily="18" charset="0"/>
                  </a:rPr>
                  <a:t>:</a:t>
                </a:r>
              </a:p>
              <a:p>
                <a:pPr marL="285750" indent="-285750" fontAlgn="auto">
                  <a:spcAft>
                    <a:spcPts val="0"/>
                  </a:spcAft>
                  <a:buFont typeface="Wingdings" pitchFamily="2" charset="2"/>
                  <a:buChar char="v"/>
                  <a:defRPr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original (</a:t>
                </a:r>
                <a:r>
                  <a:rPr lang="en-US" b="1" dirty="0">
                    <a:latin typeface="Times New Roman" panose="02020603050405020304" pitchFamily="18" charset="0"/>
                    <a:cs typeface="Times New Roman" pitchFamily="18" charset="0"/>
                  </a:rPr>
                  <a:t>3 by 3</a:t>
                </a:r>
                <a:r>
                  <a:rPr lang="en-US" dirty="0">
                    <a:latin typeface="Times New Roman" panose="02020603050405020304" pitchFamily="18" charset="0"/>
                    <a:cs typeface="Times New Roman" pitchFamily="18" charset="0"/>
                  </a:rPr>
                  <a:t>) Rubik's Cube has 8 corners and</a:t>
                </a:r>
                <a:r>
                  <a:rPr lang="hr-HR" dirty="0">
                    <a:latin typeface="Times New Roman" panose="02020603050405020304" pitchFamily="18" charset="0"/>
                    <a:cs typeface="Times New Roman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itchFamily="18" charset="0"/>
                  </a:rPr>
                  <a:t>12 edges</a:t>
                </a:r>
                <a:r>
                  <a:rPr lang="hr-HR" dirty="0">
                    <a:latin typeface="Times New Roman" panose="02020603050405020304" pitchFamily="18" charset="0"/>
                    <a:cs typeface="Times New Roman" pitchFamily="18" charset="0"/>
                  </a:rPr>
                  <a:t>. </a:t>
                </a:r>
              </a:p>
              <a:p>
                <a:pPr marL="285750" indent="-285750" fontAlgn="auto">
                  <a:spcAft>
                    <a:spcPts val="0"/>
                  </a:spcAft>
                  <a:buFont typeface="Wingdings" pitchFamily="2" charset="2"/>
                  <a:buChar char="v"/>
                  <a:defRPr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!∗</m:t>
                    </m:r>
                    <m:sSup>
                      <m:sSupPr>
                        <m:ctrlPr>
                          <a:rPr lang="en-MY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𝟕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MY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𝟏𝟐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b="1" i="1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MY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𝟏𝟐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𝟏𝟏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𝟒𝟑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𝟐𝟓𝟐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𝟎𝟎𝟑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𝟐𝟕𝟒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𝟒𝟖𝟗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𝟖𝟓𝟔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𝟎𝟎𝟎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en-MY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0C9BAF-F74E-2B4E-8305-805483A38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116" y="1371600"/>
                <a:ext cx="6433171" cy="1636089"/>
              </a:xfrm>
              <a:prstGeom prst="rect">
                <a:avLst/>
              </a:prstGeom>
              <a:blipFill>
                <a:blip r:embed="rId7"/>
                <a:stretch>
                  <a:fillRect l="-592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Heart 3">
            <a:extLst>
              <a:ext uri="{FF2B5EF4-FFF2-40B4-BE49-F238E27FC236}">
                <a16:creationId xmlns:a16="http://schemas.microsoft.com/office/drawing/2014/main" id="{9CCCBAA4-FAE2-974C-97D1-59F6257C455D}"/>
              </a:ext>
            </a:extLst>
          </p:cNvPr>
          <p:cNvSpPr/>
          <p:nvPr/>
        </p:nvSpPr>
        <p:spPr>
          <a:xfrm rot="20152233">
            <a:off x="8124747" y="2871539"/>
            <a:ext cx="1956391" cy="1398932"/>
          </a:xfrm>
          <a:prstGeom prst="hear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Personal Record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1:15</a:t>
            </a:r>
          </a:p>
        </p:txBody>
      </p:sp>
    </p:spTree>
    <p:extLst>
      <p:ext uri="{BB962C8B-B14F-4D97-AF65-F5344CB8AC3E}">
        <p14:creationId xmlns:p14="http://schemas.microsoft.com/office/powerpoint/2010/main" val="1241762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D4FBA9-5F6D-2546-B271-6ED18C5FBB1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2590800" cy="2743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6805EF-8C4E-7F41-BFAF-169016B384E7}"/>
              </a:ext>
            </a:extLst>
          </p:cNvPr>
          <p:cNvSpPr txBox="1"/>
          <p:nvPr/>
        </p:nvSpPr>
        <p:spPr>
          <a:xfrm>
            <a:off x="2590800" y="261626"/>
            <a:ext cx="6100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INTRODUCTION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E7A6C9-B01C-034B-9FA5-CD6617242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62144"/>
            <a:ext cx="2521293" cy="1895856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C47A1ED-C3DD-9046-B883-E33B48BD1E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2767524"/>
              </p:ext>
            </p:extLst>
          </p:nvPr>
        </p:nvGraphicFramePr>
        <p:xfrm>
          <a:off x="2320040" y="1038783"/>
          <a:ext cx="8424160" cy="5533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980255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148AA3-6B34-3240-A8B3-839687D8E6B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2590800" cy="285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BDD0C3-E173-AB4A-862E-F914EA4988F4}"/>
              </a:ext>
            </a:extLst>
          </p:cNvPr>
          <p:cNvSpPr txBox="1"/>
          <p:nvPr/>
        </p:nvSpPr>
        <p:spPr>
          <a:xfrm>
            <a:off x="2590800" y="321002"/>
            <a:ext cx="76870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LITERATURE REVIEW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467AD97-06F2-9146-A2C0-F5ACF54D9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992287"/>
              </p:ext>
            </p:extLst>
          </p:nvPr>
        </p:nvGraphicFramePr>
        <p:xfrm>
          <a:off x="2595437" y="1223274"/>
          <a:ext cx="7975027" cy="48520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75593">
                  <a:extLst>
                    <a:ext uri="{9D8B030D-6E8A-4147-A177-3AD203B41FA5}">
                      <a16:colId xmlns:a16="http://schemas.microsoft.com/office/drawing/2014/main" val="3309124223"/>
                    </a:ext>
                  </a:extLst>
                </a:gridCol>
                <a:gridCol w="5699434">
                  <a:extLst>
                    <a:ext uri="{9D8B030D-6E8A-4147-A177-3AD203B41FA5}">
                      <a16:colId xmlns:a16="http://schemas.microsoft.com/office/drawing/2014/main" val="3166823676"/>
                    </a:ext>
                  </a:extLst>
                </a:gridCol>
              </a:tblGrid>
              <a:tr h="30555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Learning</a:t>
                      </a:r>
                      <a:endParaRPr lang="en-MY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35" marR="505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Differences</a:t>
                      </a:r>
                      <a:endParaRPr lang="en-MY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35" marR="50535" marT="0" marB="0"/>
                </a:tc>
                <a:extLst>
                  <a:ext uri="{0D108BD9-81ED-4DB2-BD59-A6C34878D82A}">
                    <a16:rowId xmlns:a16="http://schemas.microsoft.com/office/drawing/2014/main" val="4077081563"/>
                  </a:ext>
                </a:extLst>
              </a:tr>
              <a:tr h="660756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Pattern Database Learning</a:t>
                      </a:r>
                      <a:endParaRPr lang="en-MY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35" marR="505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PDB is a heuristic method put away as a query table and</a:t>
                      </a:r>
                      <a:r>
                        <a:rPr lang="en-MY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were applied to permutation problems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MY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MY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35" marR="50535" marT="0" marB="0"/>
                </a:tc>
                <a:extLst>
                  <a:ext uri="{0D108BD9-81ED-4DB2-BD59-A6C34878D82A}">
                    <a16:rowId xmlns:a16="http://schemas.microsoft.com/office/drawing/2014/main" val="3481755677"/>
                  </a:ext>
                </a:extLst>
              </a:tr>
              <a:tr h="660756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Boosting Learning</a:t>
                      </a:r>
                      <a:endParaRPr lang="en-MY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35" marR="5053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en-MY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Boosting, a machine-learning method that is the observation that finding many rough rules of thumb can be a lot easier than finding a single, highly accurate prediction rule.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26026572"/>
                  </a:ext>
                </a:extLst>
              </a:tr>
              <a:tr h="110017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MY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Autodidactic Iteration</a:t>
                      </a:r>
                    </a:p>
                  </a:txBody>
                  <a:tcPr marL="50535" marR="50535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ADI trains neural system esteem and strategy work through an iterative procedure. </a:t>
                      </a:r>
                      <a:endParaRPr lang="en-MY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35" marR="50535" marT="0" marB="0"/>
                </a:tc>
                <a:extLst>
                  <a:ext uri="{0D108BD9-81ED-4DB2-BD59-A6C34878D82A}">
                    <a16:rowId xmlns:a16="http://schemas.microsoft.com/office/drawing/2014/main" val="3114790300"/>
                  </a:ext>
                </a:extLst>
              </a:tr>
              <a:tr h="1100368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Heuristic Learning</a:t>
                      </a:r>
                      <a:endParaRPr lang="en-MY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35" marR="505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MY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Heuristic learning s a solution that is hoped to be close to the best possible answer, or 'optimal solution'</a:t>
                      </a:r>
                      <a:r>
                        <a:rPr lang="en-MY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MY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35" marR="50535" marT="0" marB="0"/>
                </a:tc>
                <a:extLst>
                  <a:ext uri="{0D108BD9-81ED-4DB2-BD59-A6C34878D82A}">
                    <a16:rowId xmlns:a16="http://schemas.microsoft.com/office/drawing/2014/main" val="3106501600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A28916-9E3A-0543-A586-15E0672C11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66" r="9704"/>
          <a:stretch/>
        </p:blipFill>
        <p:spPr>
          <a:xfrm>
            <a:off x="3858453" y="5085549"/>
            <a:ext cx="976385" cy="84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73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161558-B53F-DD4E-9D7D-8ACE4559936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2540000" cy="27432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476805EF-8C4E-7F41-BFAF-169016B384E7}"/>
              </a:ext>
            </a:extLst>
          </p:cNvPr>
          <p:cNvSpPr txBox="1"/>
          <p:nvPr/>
        </p:nvSpPr>
        <p:spPr>
          <a:xfrm>
            <a:off x="2540000" y="224134"/>
            <a:ext cx="53591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RESEARCH</a:t>
            </a:r>
          </a:p>
          <a:p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METHODOLOGY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4A02903-C7B2-7A49-8C24-8DFB5AEEE381}"/>
              </a:ext>
            </a:extLst>
          </p:cNvPr>
          <p:cNvSpPr/>
          <p:nvPr/>
        </p:nvSpPr>
        <p:spPr>
          <a:xfrm rot="19990082">
            <a:off x="2368737" y="3273160"/>
            <a:ext cx="3452788" cy="168328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342CF5-A980-D042-A562-A672F806CB1F}"/>
              </a:ext>
            </a:extLst>
          </p:cNvPr>
          <p:cNvSpPr txBox="1"/>
          <p:nvPr/>
        </p:nvSpPr>
        <p:spPr>
          <a:xfrm>
            <a:off x="4099771" y="4866059"/>
            <a:ext cx="2128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 statistical regularities of the problems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CE35F0-C2EB-1C47-A895-535192A82D7A}"/>
              </a:ext>
            </a:extLst>
          </p:cNvPr>
          <p:cNvSpPr/>
          <p:nvPr/>
        </p:nvSpPr>
        <p:spPr>
          <a:xfrm rot="19979347">
            <a:off x="1951598" y="3637746"/>
            <a:ext cx="4287064" cy="954107"/>
          </a:xfrm>
          <a:prstGeom prst="rect">
            <a:avLst/>
          </a:prstGeom>
          <a:noFill/>
          <a:effectLst>
            <a:outerShdw dist="50800" dir="10140000" sx="102000" sy="102000" algn="ctr" rotWithShape="0">
              <a:srgbClr val="000000">
                <a:alpha val="55000"/>
              </a:srgb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ubik" panose="02000604000000020004" pitchFamily="2" charset="-79"/>
                <a:cs typeface="Rubik" panose="02000604000000020004" pitchFamily="2" charset="-79"/>
              </a:rPr>
              <a:t>QUANTITATIVE REASEARCH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92E8EA-3F2A-EE47-BFAC-AEA8B8A951AE}"/>
              </a:ext>
            </a:extLst>
          </p:cNvPr>
          <p:cNvSpPr/>
          <p:nvPr/>
        </p:nvSpPr>
        <p:spPr>
          <a:xfrm rot="19990082">
            <a:off x="6199923" y="2494141"/>
            <a:ext cx="3452788" cy="168328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19CE79-6DDC-904A-9C20-799423C38EFD}"/>
              </a:ext>
            </a:extLst>
          </p:cNvPr>
          <p:cNvSpPr/>
          <p:nvPr/>
        </p:nvSpPr>
        <p:spPr>
          <a:xfrm rot="19979347">
            <a:off x="5782786" y="2840090"/>
            <a:ext cx="4287064" cy="954107"/>
          </a:xfrm>
          <a:prstGeom prst="rect">
            <a:avLst/>
          </a:prstGeom>
          <a:noFill/>
          <a:effectLst>
            <a:outerShdw dist="50800" dir="10140000" sx="102000" sy="102000" algn="ctr" rotWithShape="0">
              <a:srgbClr val="000000">
                <a:alpha val="55000"/>
              </a:srgb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MY" sz="2800" dirty="0">
                <a:latin typeface="Rubik" panose="02000604000000020004" pitchFamily="2" charset="-79"/>
                <a:cs typeface="Rubik" panose="02000604000000020004" pitchFamily="2" charset="-79"/>
              </a:rPr>
              <a:t>Informed Search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BAB4D4-8753-7A48-B758-EDD2F776A847}"/>
                  </a:ext>
                </a:extLst>
              </p:cNvPr>
              <p:cNvSpPr txBox="1"/>
              <p:nvPr/>
            </p:nvSpPr>
            <p:spPr>
              <a:xfrm>
                <a:off x="7201275" y="4505885"/>
                <a:ext cx="212883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Informed search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MY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MY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MY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different heuristic</a:t>
                </a:r>
                <a:r>
                  <a:rPr lang="en-MY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BAB4D4-8753-7A48-B758-EDD2F776A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275" y="4505885"/>
                <a:ext cx="2128837" cy="923330"/>
              </a:xfrm>
              <a:prstGeom prst="rect">
                <a:avLst/>
              </a:prstGeom>
              <a:blipFill>
                <a:blip r:embed="rId4"/>
                <a:stretch>
                  <a:fillRect t="-274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5325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161558-B53F-DD4E-9D7D-8ACE4559936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2540000" cy="27432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476805EF-8C4E-7F41-BFAF-169016B384E7}"/>
              </a:ext>
            </a:extLst>
          </p:cNvPr>
          <p:cNvSpPr txBox="1"/>
          <p:nvPr/>
        </p:nvSpPr>
        <p:spPr>
          <a:xfrm>
            <a:off x="2540000" y="224134"/>
            <a:ext cx="53591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RESEARCH</a:t>
            </a:r>
          </a:p>
          <a:p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METHODOLOGY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A4818E-8C41-0C4A-AEC2-F986FDEFBC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11" t="14109" r="5684" b="22867"/>
          <a:stretch/>
        </p:blipFill>
        <p:spPr>
          <a:xfrm rot="19761761">
            <a:off x="497943" y="3758972"/>
            <a:ext cx="2326943" cy="18121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E0C032F-6240-A244-B7C6-B91C472FC84D}"/>
              </a:ext>
            </a:extLst>
          </p:cNvPr>
          <p:cNvSpPr/>
          <p:nvPr/>
        </p:nvSpPr>
        <p:spPr>
          <a:xfrm rot="19933956">
            <a:off x="-620204" y="3117293"/>
            <a:ext cx="37804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sz="2000" dirty="0">
                <a:latin typeface="Rubik" panose="02000604000000020004" pitchFamily="2" charset="-79"/>
                <a:cs typeface="Rubik" panose="02000604000000020004" pitchFamily="2" charset="-79"/>
              </a:rPr>
              <a:t>Informed Search</a:t>
            </a:r>
          </a:p>
          <a:p>
            <a:pPr algn="ctr"/>
            <a:r>
              <a:rPr lang="en-MY" sz="2000" dirty="0">
                <a:latin typeface="Rubik" panose="02000604000000020004" pitchFamily="2" charset="-79"/>
                <a:cs typeface="Rubik" panose="02000604000000020004" pitchFamily="2" charset="-79"/>
              </a:rPr>
              <a:t>Algorithm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BD8689E-95E9-344A-B5D1-4094F4531BC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056" y="2474278"/>
            <a:ext cx="7400930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47843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161558-B53F-DD4E-9D7D-8ACE4559936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2540000" cy="27432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476805EF-8C4E-7F41-BFAF-169016B384E7}"/>
              </a:ext>
            </a:extLst>
          </p:cNvPr>
          <p:cNvSpPr txBox="1"/>
          <p:nvPr/>
        </p:nvSpPr>
        <p:spPr>
          <a:xfrm>
            <a:off x="2540000" y="224134"/>
            <a:ext cx="53591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RESEARCH</a:t>
            </a:r>
          </a:p>
          <a:p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METHODOLOGY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A4818E-8C41-0C4A-AEC2-F986FDEFBC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11" t="14109" r="5684" b="22867"/>
          <a:stretch/>
        </p:blipFill>
        <p:spPr>
          <a:xfrm rot="19761761">
            <a:off x="497943" y="3758972"/>
            <a:ext cx="2326943" cy="1812126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F77D39-24FB-0248-B475-286F69BE6674}"/>
              </a:ext>
            </a:extLst>
          </p:cNvPr>
          <p:cNvSpPr/>
          <p:nvPr/>
        </p:nvSpPr>
        <p:spPr>
          <a:xfrm>
            <a:off x="2643212" y="1793795"/>
            <a:ext cx="3004226" cy="68359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Learning the trained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Diagram 8">
                <a:extLst>
                  <a:ext uri="{FF2B5EF4-FFF2-40B4-BE49-F238E27FC236}">
                    <a16:creationId xmlns:a16="http://schemas.microsoft.com/office/drawing/2014/main" id="{113FB1DF-256D-2A40-9334-482A4079032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13373396"/>
                  </p:ext>
                </p:extLst>
              </p:nvPr>
            </p:nvGraphicFramePr>
            <p:xfrm>
              <a:off x="3107438" y="2961028"/>
              <a:ext cx="8609641" cy="311667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5" r:lo="rId6" r:qs="rId7" r:cs="rId8"/>
              </a:graphicData>
            </a:graphic>
          </p:graphicFrame>
        </mc:Choice>
        <mc:Fallback xmlns="">
          <p:graphicFrame>
            <p:nvGraphicFramePr>
              <p:cNvPr id="9" name="Diagram 8">
                <a:extLst>
                  <a:ext uri="{FF2B5EF4-FFF2-40B4-BE49-F238E27FC236}">
                    <a16:creationId xmlns:a16="http://schemas.microsoft.com/office/drawing/2014/main" id="{113FB1DF-256D-2A40-9334-482A4079032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13373396"/>
                  </p:ext>
                </p:extLst>
              </p:nvPr>
            </p:nvGraphicFramePr>
            <p:xfrm>
              <a:off x="3107438" y="2961028"/>
              <a:ext cx="8609641" cy="311667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0" r:lo="rId11" r:qs="rId12" r:cs="rId13"/>
              </a:graphicData>
            </a:graphic>
          </p:graphicFrame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1F5BC240-E496-6440-8817-8F06DBC0FE3C}"/>
              </a:ext>
            </a:extLst>
          </p:cNvPr>
          <p:cNvSpPr/>
          <p:nvPr/>
        </p:nvSpPr>
        <p:spPr>
          <a:xfrm rot="19933956">
            <a:off x="-620204" y="3117293"/>
            <a:ext cx="37804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sz="2000" dirty="0">
                <a:latin typeface="Rubik" panose="02000604000000020004" pitchFamily="2" charset="-79"/>
                <a:cs typeface="Rubik" panose="02000604000000020004" pitchFamily="2" charset="-79"/>
              </a:rPr>
              <a:t>Informed Search</a:t>
            </a:r>
          </a:p>
          <a:p>
            <a:pPr algn="ctr"/>
            <a:r>
              <a:rPr lang="en-MY" sz="2000" dirty="0">
                <a:latin typeface="Rubik" panose="02000604000000020004" pitchFamily="2" charset="-79"/>
                <a:cs typeface="Rubik" panose="02000604000000020004" pitchFamily="2" charset="-79"/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2216614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796</Words>
  <Application>Microsoft Macintosh PowerPoint</Application>
  <PresentationFormat>Widescreen</PresentationFormat>
  <Paragraphs>100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Chalkduster</vt:lpstr>
      <vt:lpstr>Rubik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guna3006</dc:creator>
  <cp:lastModifiedBy>guna3006</cp:lastModifiedBy>
  <cp:revision>83</cp:revision>
  <cp:lastPrinted>2019-05-25T13:32:15Z</cp:lastPrinted>
  <dcterms:created xsi:type="dcterms:W3CDTF">2018-04-25T15:51:04Z</dcterms:created>
  <dcterms:modified xsi:type="dcterms:W3CDTF">2019-05-25T13:44:45Z</dcterms:modified>
</cp:coreProperties>
</file>